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71" r:id="rId15"/>
    <p:sldId id="37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</p:sldIdLst>
  <p:sldSz cx="9144000" cy="5149850"/>
  <p:notesSz cx="9144000" cy="51498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Varsayılan Bölüm" id="{438999CA-A49C-4672-8B7D-D4F377BB7AA1}">
          <p14:sldIdLst>
            <p14:sldId id="256"/>
            <p14:sldId id="257"/>
            <p14:sldId id="259"/>
            <p14:sldId id="260"/>
            <p14:sldId id="261"/>
            <p14:sldId id="262"/>
            <p14:sldId id="265"/>
            <p14:sldId id="266"/>
            <p14:sldId id="267"/>
            <p14:sldId id="268"/>
            <p14:sldId id="269"/>
            <p14:sldId id="270"/>
            <p14:sldId id="271"/>
            <p14:sldId id="371"/>
            <p14:sldId id="372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</p14:sldIdLst>
        </p14:section>
        <p14:section name="Başlıksız Bölüm" id="{8AAEDD0B-595A-4E47-9DB2-D0A586EDB26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8929" y="511886"/>
            <a:ext cx="127825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313D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C858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13D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C858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13D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9137" y="1219022"/>
            <a:ext cx="3526154" cy="300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7C858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14821" y="2185162"/>
            <a:ext cx="2761615" cy="301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313D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929" y="521335"/>
            <a:ext cx="808614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313D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1148" y="971808"/>
            <a:ext cx="3874134" cy="226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C858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6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jpg"/><Relationship Id="rId4" Type="http://schemas.openxmlformats.org/officeDocument/2006/relationships/image" Target="../media/image63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g"/><Relationship Id="rId4" Type="http://schemas.openxmlformats.org/officeDocument/2006/relationships/image" Target="../media/image6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ludağ Kayak Merkezi - Konaklama - Ergun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8001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8929" y="2001977"/>
            <a:ext cx="205486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YEREL </a:t>
            </a:r>
            <a:r>
              <a:rPr sz="2400" spc="114" dirty="0">
                <a:solidFill>
                  <a:srgbClr val="FFFFFF"/>
                </a:solidFill>
                <a:latin typeface="Verdana"/>
                <a:cs typeface="Verdana"/>
              </a:rPr>
              <a:t>TOPLUM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POLİTİKAMIZ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9490" y="584961"/>
            <a:ext cx="5121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Bölge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halkına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sosyal</a:t>
            </a:r>
            <a:r>
              <a:rPr sz="16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ekonomik</a:t>
            </a:r>
            <a:r>
              <a:rPr sz="16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fayda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 sağlamak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projeler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üretiriz.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39490" y="1072337"/>
            <a:ext cx="4450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7C858B"/>
                </a:solidFill>
              </a:rPr>
              <a:t>Kültürel</a:t>
            </a:r>
            <a:r>
              <a:rPr sz="1600" spc="-85" dirty="0">
                <a:solidFill>
                  <a:srgbClr val="7C858B"/>
                </a:solidFill>
              </a:rPr>
              <a:t> </a:t>
            </a:r>
            <a:r>
              <a:rPr sz="1600" spc="-10" dirty="0">
                <a:solidFill>
                  <a:srgbClr val="7C858B"/>
                </a:solidFill>
              </a:rPr>
              <a:t>miraslarımıza</a:t>
            </a:r>
            <a:r>
              <a:rPr sz="1600" spc="-40" dirty="0">
                <a:solidFill>
                  <a:srgbClr val="7C858B"/>
                </a:solidFill>
              </a:rPr>
              <a:t> </a:t>
            </a:r>
            <a:r>
              <a:rPr sz="1600" dirty="0">
                <a:solidFill>
                  <a:srgbClr val="7C858B"/>
                </a:solidFill>
              </a:rPr>
              <a:t>sahip</a:t>
            </a:r>
            <a:r>
              <a:rPr sz="1600" spc="-40" dirty="0">
                <a:solidFill>
                  <a:srgbClr val="7C858B"/>
                </a:solidFill>
              </a:rPr>
              <a:t> </a:t>
            </a:r>
            <a:r>
              <a:rPr sz="1600" spc="-45" dirty="0">
                <a:solidFill>
                  <a:srgbClr val="7C858B"/>
                </a:solidFill>
              </a:rPr>
              <a:t>çıkarak,</a:t>
            </a:r>
            <a:r>
              <a:rPr sz="1600" spc="-50" dirty="0">
                <a:solidFill>
                  <a:srgbClr val="7C858B"/>
                </a:solidFill>
              </a:rPr>
              <a:t> </a:t>
            </a:r>
            <a:r>
              <a:rPr sz="1600" spc="-10" dirty="0">
                <a:solidFill>
                  <a:srgbClr val="7C858B"/>
                </a:solidFill>
              </a:rPr>
              <a:t>verilen</a:t>
            </a:r>
            <a:endParaRPr sz="1600"/>
          </a:p>
        </p:txBody>
      </p:sp>
      <p:sp>
        <p:nvSpPr>
          <p:cNvPr id="9" name="object 9"/>
          <p:cNvSpPr txBox="1"/>
          <p:nvPr/>
        </p:nvSpPr>
        <p:spPr>
          <a:xfrm>
            <a:off x="3539490" y="1316862"/>
            <a:ext cx="516636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zararları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en</a:t>
            </a:r>
            <a:r>
              <a:rPr sz="16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aza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indirmeyi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hedefleriz.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Yerel</a:t>
            </a:r>
            <a:r>
              <a:rPr sz="16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istihdam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tedarik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kaynaklarını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tespit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ederek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bölge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ekonomisine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 fayda</a:t>
            </a:r>
            <a:r>
              <a:rPr sz="16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sağlarız.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Bununla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birlikte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ulusal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ya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da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uluslararası</a:t>
            </a:r>
            <a:r>
              <a:rPr sz="16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mevzuata</a:t>
            </a:r>
            <a:r>
              <a:rPr sz="16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uygun olanlara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öncelik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veririz.</a:t>
            </a:r>
            <a:endParaRPr sz="1600">
              <a:latin typeface="Verdana"/>
              <a:cs typeface="Verdana"/>
            </a:endParaRPr>
          </a:p>
          <a:p>
            <a:pPr marL="12700" marR="568960">
              <a:lnSpc>
                <a:spcPct val="100000"/>
              </a:lnSpc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Yerel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toplumları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bölge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halkını</a:t>
            </a:r>
            <a:r>
              <a:rPr sz="16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destekleyen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dernek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kurumlarla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işbirliği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çerçevesinde çalışırız.</a:t>
            </a:r>
            <a:endParaRPr sz="1600">
              <a:latin typeface="Verdana"/>
              <a:cs typeface="Verdana"/>
            </a:endParaRPr>
          </a:p>
          <a:p>
            <a:pPr marL="12700" marR="4953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Her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türlü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görüş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öneriye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açık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bir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şekilde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yerel </a:t>
            </a:r>
            <a:r>
              <a:rPr sz="1600" spc="50" dirty="0">
                <a:solidFill>
                  <a:srgbClr val="7C858B"/>
                </a:solidFill>
                <a:latin typeface="Verdana"/>
                <a:cs typeface="Verdana"/>
              </a:rPr>
              <a:t>toplumu</a:t>
            </a:r>
            <a:r>
              <a:rPr sz="16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destekleyici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çalışmalara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katkı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sağlarız.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Misafirlerimize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bölgenin 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yemek,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aktivite,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kültür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geleneklerinin tanıtılmasına</a:t>
            </a:r>
            <a:r>
              <a:rPr sz="1600" spc="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destek</a:t>
            </a:r>
            <a:r>
              <a:rPr sz="1600" spc="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verir,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7C858B"/>
                </a:solidFill>
                <a:latin typeface="Verdana"/>
                <a:cs typeface="Verdana"/>
              </a:rPr>
              <a:t>bunun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de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öncelikle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çalışanlarımızı</a:t>
            </a:r>
            <a:r>
              <a:rPr sz="16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7C858B"/>
                </a:solidFill>
                <a:latin typeface="Verdana"/>
                <a:cs typeface="Verdana"/>
              </a:rPr>
              <a:t>bu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konuda</a:t>
            </a:r>
            <a:r>
              <a:rPr sz="16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eğitiriz.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8929" y="2185542"/>
            <a:ext cx="2235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ERİŞEBİLİRLİK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POLİTİKAMIZ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9490" y="584961"/>
            <a:ext cx="5113655" cy="4171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23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‘Herkes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erişebilirlik’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mottosu</a:t>
            </a:r>
            <a:r>
              <a:rPr sz="16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hizmet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şartlarımız</a:t>
            </a:r>
            <a:r>
              <a:rPr sz="1600" spc="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doğrultusunda</a:t>
            </a:r>
            <a:r>
              <a:rPr sz="1600" spc="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çalışanlarımızı</a:t>
            </a:r>
            <a:r>
              <a:rPr sz="1600" spc="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belirler, özel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grup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şartlarına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sahip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çalışanlarımızı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işin niteliği,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sağlık</a:t>
            </a:r>
            <a:r>
              <a:rPr sz="16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durumu,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günlük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ihtiyaçlarını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karşılarken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erişebilir</a:t>
            </a:r>
            <a:r>
              <a:rPr sz="16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düzeyde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alanlara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gereksinim duyacakları</a:t>
            </a:r>
            <a:r>
              <a:rPr sz="16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şekilde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değerlendiririz.</a:t>
            </a:r>
            <a:endParaRPr sz="1600">
              <a:latin typeface="Verdana"/>
              <a:cs typeface="Verdana"/>
            </a:endParaRPr>
          </a:p>
          <a:p>
            <a:pPr marL="12700" marR="1682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Özel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gereksinimlere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ihtiyaç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duyan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misafirlerimiz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6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ise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özel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yatak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odaları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dizayn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edilmiş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yemek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yeme-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içme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alanları</a:t>
            </a:r>
            <a:r>
              <a:rPr sz="16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aktivite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sahalarında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engelsiz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hizmet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anlayışı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benimsenmiştir.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 Buna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aracı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olan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makine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ekipmanları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tercih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ederek, 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asansörlerde,</a:t>
            </a:r>
            <a:r>
              <a:rPr sz="16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yüzme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alanlarımızda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fiziksel,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işitsel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görsel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ihtiyaçlara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hizmet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edecek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şekilde konumlandırırız.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Ziyaretçilerimiz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de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erişilebilirlik,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sağlık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güvenlik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standartlarını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önemser</a:t>
            </a:r>
            <a:r>
              <a:rPr sz="16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7C858B"/>
                </a:solidFill>
                <a:latin typeface="Verdana"/>
                <a:cs typeface="Verdana"/>
              </a:rPr>
              <a:t>bu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doğrultuda düzenleriz.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8929" y="1819097"/>
            <a:ext cx="20554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İNSAN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HAKLARI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EŞİTLİK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POLİTİKAMIZ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97960" y="32765"/>
            <a:ext cx="5148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40" dirty="0">
                <a:solidFill>
                  <a:srgbClr val="7C858B"/>
                </a:solidFill>
              </a:rPr>
              <a:t>Cinsiyet,</a:t>
            </a:r>
            <a:r>
              <a:rPr sz="1500" spc="-140" dirty="0">
                <a:solidFill>
                  <a:srgbClr val="7C858B"/>
                </a:solidFill>
              </a:rPr>
              <a:t> </a:t>
            </a:r>
            <a:r>
              <a:rPr sz="1500" spc="-50" dirty="0">
                <a:solidFill>
                  <a:srgbClr val="7C858B"/>
                </a:solidFill>
              </a:rPr>
              <a:t>dil,</a:t>
            </a:r>
            <a:r>
              <a:rPr sz="1500" spc="-110" dirty="0">
                <a:solidFill>
                  <a:srgbClr val="7C858B"/>
                </a:solidFill>
              </a:rPr>
              <a:t> </a:t>
            </a:r>
            <a:r>
              <a:rPr sz="1500" spc="-75" dirty="0">
                <a:solidFill>
                  <a:srgbClr val="7C858B"/>
                </a:solidFill>
              </a:rPr>
              <a:t>ırk,</a:t>
            </a:r>
            <a:r>
              <a:rPr sz="1500" spc="-114" dirty="0">
                <a:solidFill>
                  <a:srgbClr val="7C858B"/>
                </a:solidFill>
              </a:rPr>
              <a:t> </a:t>
            </a:r>
            <a:r>
              <a:rPr sz="1500" spc="-110" dirty="0">
                <a:solidFill>
                  <a:srgbClr val="7C858B"/>
                </a:solidFill>
              </a:rPr>
              <a:t>yaş,</a:t>
            </a:r>
            <a:r>
              <a:rPr sz="1500" spc="-90" dirty="0">
                <a:solidFill>
                  <a:srgbClr val="7C858B"/>
                </a:solidFill>
              </a:rPr>
              <a:t> </a:t>
            </a:r>
            <a:r>
              <a:rPr sz="1500" spc="-30" dirty="0">
                <a:solidFill>
                  <a:srgbClr val="7C858B"/>
                </a:solidFill>
              </a:rPr>
              <a:t>fiziksel-</a:t>
            </a:r>
            <a:r>
              <a:rPr sz="1500" spc="-10" dirty="0">
                <a:solidFill>
                  <a:srgbClr val="7C858B"/>
                </a:solidFill>
              </a:rPr>
              <a:t>psikolojik</a:t>
            </a:r>
            <a:r>
              <a:rPr sz="1500" spc="-135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özel</a:t>
            </a:r>
            <a:r>
              <a:rPr sz="1500" spc="-114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durumlar, </a:t>
            </a:r>
            <a:r>
              <a:rPr sz="1500" spc="-50" dirty="0">
                <a:solidFill>
                  <a:srgbClr val="7C858B"/>
                </a:solidFill>
              </a:rPr>
              <a:t>sosyo-</a:t>
            </a:r>
            <a:r>
              <a:rPr sz="1500" dirty="0">
                <a:solidFill>
                  <a:srgbClr val="7C858B"/>
                </a:solidFill>
              </a:rPr>
              <a:t>ekonomik</a:t>
            </a:r>
            <a:r>
              <a:rPr sz="1500" spc="-35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durum,</a:t>
            </a:r>
            <a:r>
              <a:rPr sz="1500" spc="-10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eğitim</a:t>
            </a:r>
            <a:r>
              <a:rPr sz="1500" spc="-40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durumu, cinsel</a:t>
            </a:r>
            <a:r>
              <a:rPr sz="1500" spc="-5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tercih, </a:t>
            </a:r>
            <a:r>
              <a:rPr sz="1500" dirty="0">
                <a:solidFill>
                  <a:srgbClr val="7C858B"/>
                </a:solidFill>
              </a:rPr>
              <a:t>etnik</a:t>
            </a:r>
            <a:r>
              <a:rPr sz="1500" spc="-95" dirty="0">
                <a:solidFill>
                  <a:srgbClr val="7C858B"/>
                </a:solidFill>
              </a:rPr>
              <a:t> </a:t>
            </a:r>
            <a:r>
              <a:rPr sz="1500" spc="-25" dirty="0">
                <a:solidFill>
                  <a:srgbClr val="7C858B"/>
                </a:solidFill>
              </a:rPr>
              <a:t>köken,</a:t>
            </a:r>
            <a:r>
              <a:rPr sz="1500" spc="-75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dini</a:t>
            </a:r>
            <a:r>
              <a:rPr sz="1500" spc="-85" dirty="0">
                <a:solidFill>
                  <a:srgbClr val="7C858B"/>
                </a:solidFill>
              </a:rPr>
              <a:t> </a:t>
            </a:r>
            <a:r>
              <a:rPr sz="1500" spc="-20" dirty="0">
                <a:solidFill>
                  <a:srgbClr val="7C858B"/>
                </a:solidFill>
              </a:rPr>
              <a:t>inanç,</a:t>
            </a:r>
            <a:r>
              <a:rPr sz="1500" spc="-85" dirty="0">
                <a:solidFill>
                  <a:srgbClr val="7C858B"/>
                </a:solidFill>
              </a:rPr>
              <a:t> </a:t>
            </a:r>
            <a:r>
              <a:rPr sz="1500" spc="-25" dirty="0">
                <a:solidFill>
                  <a:srgbClr val="7C858B"/>
                </a:solidFill>
              </a:rPr>
              <a:t>maluliyet,</a:t>
            </a:r>
            <a:r>
              <a:rPr sz="1500" spc="-95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savunmasız</a:t>
            </a:r>
            <a:r>
              <a:rPr sz="1500" spc="-95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gruplar </a:t>
            </a:r>
            <a:r>
              <a:rPr sz="1500" spc="-85" dirty="0">
                <a:solidFill>
                  <a:srgbClr val="7C858B"/>
                </a:solidFill>
              </a:rPr>
              <a:t>vb.</a:t>
            </a:r>
            <a:r>
              <a:rPr sz="1500" spc="-40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gibi</a:t>
            </a:r>
            <a:r>
              <a:rPr sz="1500" spc="-40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konulardan</a:t>
            </a:r>
            <a:r>
              <a:rPr sz="1500" spc="-40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doğan</a:t>
            </a:r>
            <a:r>
              <a:rPr sz="1500" spc="-20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ayrımcılığa</a:t>
            </a:r>
            <a:r>
              <a:rPr sz="1500" spc="-50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karşıyız.</a:t>
            </a:r>
            <a:endParaRPr sz="1500"/>
          </a:p>
        </p:txBody>
      </p:sp>
      <p:sp>
        <p:nvSpPr>
          <p:cNvPr id="8" name="object 8"/>
          <p:cNvSpPr txBox="1"/>
          <p:nvPr/>
        </p:nvSpPr>
        <p:spPr>
          <a:xfrm>
            <a:off x="3497960" y="947420"/>
            <a:ext cx="5031740" cy="391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Ayrımcılık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gözetmeksizin</a:t>
            </a:r>
            <a:r>
              <a:rPr sz="15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çalışanlarımızın</a:t>
            </a:r>
            <a:r>
              <a:rPr sz="15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sağlık,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güvenlik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refahlarını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7C858B"/>
                </a:solidFill>
                <a:latin typeface="Verdana"/>
                <a:cs typeface="Verdana"/>
              </a:rPr>
              <a:t>sağlarız.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15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kişisel</a:t>
            </a:r>
            <a:r>
              <a:rPr sz="15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bilgilerini </a:t>
            </a:r>
            <a:r>
              <a:rPr sz="1500" spc="50" dirty="0">
                <a:solidFill>
                  <a:srgbClr val="7C858B"/>
                </a:solidFill>
                <a:latin typeface="Verdana"/>
                <a:cs typeface="Verdana"/>
              </a:rPr>
              <a:t>üçüncü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kişilerden</a:t>
            </a:r>
            <a:r>
              <a:rPr sz="1500" spc="-1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koruruz.</a:t>
            </a:r>
            <a:endParaRPr sz="15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Eşitlik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ilkesi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gözetilerek</a:t>
            </a:r>
            <a:r>
              <a:rPr sz="15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görev</a:t>
            </a:r>
            <a:r>
              <a:rPr sz="15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dağılımı</a:t>
            </a:r>
            <a:r>
              <a:rPr sz="15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7C858B"/>
                </a:solidFill>
                <a:latin typeface="Verdana"/>
                <a:cs typeface="Verdana"/>
              </a:rPr>
              <a:t>yapar,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aynı</a:t>
            </a:r>
            <a:endParaRPr sz="1500" dirty="0">
              <a:latin typeface="Verdana"/>
              <a:cs typeface="Verdana"/>
            </a:endParaRPr>
          </a:p>
          <a:p>
            <a:pPr marL="12700" marR="147955">
              <a:lnSpc>
                <a:spcPct val="100000"/>
              </a:lnSpc>
            </a:pP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görevlerde</a:t>
            </a:r>
            <a:r>
              <a:rPr sz="1500" spc="-1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eşit</a:t>
            </a:r>
            <a:r>
              <a:rPr sz="15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ücret</a:t>
            </a:r>
            <a:r>
              <a:rPr sz="15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7C858B"/>
                </a:solidFill>
                <a:latin typeface="Verdana"/>
                <a:cs typeface="Verdana"/>
              </a:rPr>
              <a:t>anlayışı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hareket</a:t>
            </a:r>
            <a:r>
              <a:rPr sz="1500" spc="-1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ederiz.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Kadınların</a:t>
            </a:r>
            <a:r>
              <a:rPr sz="15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iş</a:t>
            </a:r>
            <a:r>
              <a:rPr sz="15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7C858B"/>
                </a:solidFill>
                <a:latin typeface="Verdana"/>
                <a:cs typeface="Verdana"/>
              </a:rPr>
              <a:t>gücüne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katılımını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45" dirty="0">
                <a:solidFill>
                  <a:srgbClr val="7C858B"/>
                </a:solidFill>
                <a:latin typeface="Verdana"/>
                <a:cs typeface="Verdana"/>
              </a:rPr>
              <a:t>tüm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departmanlarımızda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7C858B"/>
                </a:solidFill>
                <a:latin typeface="Verdana"/>
                <a:cs typeface="Verdana"/>
              </a:rPr>
              <a:t>destekler,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eşit</a:t>
            </a:r>
            <a:r>
              <a:rPr sz="15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fırsatlar</a:t>
            </a:r>
            <a:r>
              <a:rPr sz="15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sunarız.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Kadınlar</a:t>
            </a:r>
            <a:r>
              <a:rPr sz="15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özel</a:t>
            </a:r>
            <a:r>
              <a:rPr sz="15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korumalı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gruplar</a:t>
            </a:r>
            <a:r>
              <a:rPr sz="15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5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diğer savunmasız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grupların</a:t>
            </a:r>
            <a:r>
              <a:rPr sz="15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hiçbir</a:t>
            </a:r>
            <a:r>
              <a:rPr sz="15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şekilde</a:t>
            </a:r>
            <a:r>
              <a:rPr sz="15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7C858B"/>
                </a:solidFill>
                <a:latin typeface="Verdana"/>
                <a:cs typeface="Verdana"/>
              </a:rPr>
              <a:t>istismar,</a:t>
            </a:r>
            <a:r>
              <a:rPr sz="15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taciz, 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ayrımcılık,</a:t>
            </a:r>
            <a:r>
              <a:rPr sz="15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7C858B"/>
                </a:solidFill>
                <a:latin typeface="Verdana"/>
                <a:cs typeface="Verdana"/>
              </a:rPr>
              <a:t>bastırılma,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7C858B"/>
                </a:solidFill>
                <a:latin typeface="Verdana"/>
                <a:cs typeface="Verdana"/>
              </a:rPr>
              <a:t>zorlama,</a:t>
            </a:r>
            <a:r>
              <a:rPr sz="15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iftira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7C858B"/>
                </a:solidFill>
                <a:latin typeface="Verdana"/>
                <a:cs typeface="Verdana"/>
              </a:rPr>
              <a:t>vb.</a:t>
            </a:r>
            <a:r>
              <a:rPr sz="15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durumlara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maruz</a:t>
            </a:r>
            <a:r>
              <a:rPr sz="15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kalmasına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müsaade</a:t>
            </a:r>
            <a:r>
              <a:rPr sz="15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etmeyiz.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Birbirimizin</a:t>
            </a:r>
            <a:r>
              <a:rPr sz="15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görüşlerine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açığız.</a:t>
            </a:r>
            <a:endParaRPr sz="1500" dirty="0">
              <a:latin typeface="Verdana"/>
              <a:cs typeface="Verdana"/>
            </a:endParaRPr>
          </a:p>
          <a:p>
            <a:pPr marL="12700" marR="562610">
              <a:lnSpc>
                <a:spcPct val="100000"/>
              </a:lnSpc>
            </a:pPr>
            <a:r>
              <a:rPr sz="1500" spc="-130" dirty="0">
                <a:solidFill>
                  <a:srgbClr val="7C858B"/>
                </a:solidFill>
                <a:latin typeface="Verdana"/>
                <a:cs typeface="Verdana"/>
              </a:rPr>
              <a:t>İş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performanslarını</a:t>
            </a:r>
            <a:r>
              <a:rPr sz="1500" spc="-1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sürekli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7C858B"/>
                </a:solidFill>
                <a:latin typeface="Verdana"/>
                <a:cs typeface="Verdana"/>
              </a:rPr>
              <a:t>izleyerek,</a:t>
            </a:r>
            <a:r>
              <a:rPr sz="1500" spc="-1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kendilerini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geliştirme</a:t>
            </a:r>
            <a:r>
              <a:rPr sz="15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5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profesyonel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kariyerini</a:t>
            </a:r>
            <a:r>
              <a:rPr sz="15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planlama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imkanları</a:t>
            </a:r>
            <a:r>
              <a:rPr sz="15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sunarız.</a:t>
            </a:r>
            <a:endParaRPr sz="15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Planladığımız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sosyal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haklar,</a:t>
            </a:r>
            <a:r>
              <a:rPr sz="15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7C858B"/>
                </a:solidFill>
                <a:latin typeface="Verdana"/>
                <a:cs typeface="Verdana"/>
              </a:rPr>
              <a:t>yan</a:t>
            </a:r>
            <a:r>
              <a:rPr sz="15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haklar</a:t>
            </a:r>
            <a:r>
              <a:rPr sz="15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5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ödüllerden </a:t>
            </a:r>
            <a:r>
              <a:rPr sz="1500" spc="70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ekip</a:t>
            </a:r>
            <a:r>
              <a:rPr sz="15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üyelerimizi</a:t>
            </a:r>
            <a:r>
              <a:rPr sz="1500" spc="-1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yararlandırırız.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8929" y="2185542"/>
            <a:ext cx="2054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SATINALMA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POLİTİKAMIZ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9076" y="542036"/>
            <a:ext cx="5165090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720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Ürün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hizmet</a:t>
            </a:r>
            <a:r>
              <a:rPr sz="16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tedarikinde</a:t>
            </a:r>
            <a:r>
              <a:rPr sz="16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sürdürülebilirlik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çerçevesinde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yerel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ürün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hizmetlere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öncelik veririz.</a:t>
            </a:r>
            <a:endParaRPr sz="1600" dirty="0">
              <a:latin typeface="Verdana"/>
              <a:cs typeface="Verdana"/>
            </a:endParaRPr>
          </a:p>
          <a:p>
            <a:pPr marL="12700" marR="133350">
              <a:lnSpc>
                <a:spcPct val="100000"/>
              </a:lnSpc>
            </a:pP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Yiyecek-içecek,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inşaat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malzemeleri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sarf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malzemeler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de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dahil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olmak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üzere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çevresel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açıdan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sürdürülebilir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ürünlere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öncelik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veririz.</a:t>
            </a:r>
            <a:endParaRPr sz="1600" dirty="0">
              <a:latin typeface="Verdana"/>
              <a:cs typeface="Verdana"/>
            </a:endParaRPr>
          </a:p>
          <a:p>
            <a:pPr marL="12700" marR="209550">
              <a:lnSpc>
                <a:spcPct val="100000"/>
              </a:lnSpc>
            </a:pP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Sertifikalı</a:t>
            </a:r>
            <a:r>
              <a:rPr sz="16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ürünlerin</a:t>
            </a:r>
            <a:r>
              <a:rPr sz="16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tedarikçilerin</a:t>
            </a:r>
            <a:r>
              <a:rPr sz="16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mevcut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olmadığı</a:t>
            </a:r>
            <a:r>
              <a:rPr sz="1600" spc="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yerlerde,</a:t>
            </a:r>
            <a:r>
              <a:rPr sz="1600" spc="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büyüme</a:t>
            </a:r>
            <a:r>
              <a:rPr sz="1600" spc="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600" spc="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üretimin</a:t>
            </a:r>
            <a:r>
              <a:rPr sz="1600" spc="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kökeni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yöntemlerini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dikkate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alarak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seçeriz.</a:t>
            </a:r>
            <a:endParaRPr sz="1600" dirty="0">
              <a:latin typeface="Verdana"/>
              <a:cs typeface="Verdana"/>
            </a:endParaRPr>
          </a:p>
          <a:p>
            <a:pPr marL="12700" marR="21971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Ürünlerimizi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seçerken yeniden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kullanılabilir,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iade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edilebilir</a:t>
            </a:r>
            <a:r>
              <a:rPr sz="16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geri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dönüştürülmüş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malları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tercih ederiz.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Tehdit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altındaki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türleri</a:t>
            </a:r>
            <a:r>
              <a:rPr sz="16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kullanmayız.</a:t>
            </a:r>
            <a:endParaRPr sz="16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Bölgemizde</a:t>
            </a:r>
            <a:r>
              <a:rPr sz="1600" spc="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tesislerimizde</a:t>
            </a:r>
            <a:r>
              <a:rPr sz="1600" spc="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bulunan</a:t>
            </a:r>
            <a:r>
              <a:rPr sz="1600" spc="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özel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 bitki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hayvan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türlerini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korumak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6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özen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gösteririz.</a:t>
            </a:r>
            <a:endParaRPr sz="1600" dirty="0">
              <a:latin typeface="Verdana"/>
              <a:cs typeface="Verdana"/>
            </a:endParaRPr>
          </a:p>
          <a:p>
            <a:pPr marL="12700" marR="150495">
              <a:lnSpc>
                <a:spcPct val="100000"/>
              </a:lnSpc>
            </a:pP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verimliliği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konusunda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ulusal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uluslararası standartlara</a:t>
            </a:r>
            <a:r>
              <a:rPr sz="1600" spc="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uygun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çevre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dostu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ekipmanları satınalmayı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ve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kullanmayı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tercih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ederiz.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8929" y="2185542"/>
            <a:ext cx="20548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spc="-10" dirty="0">
                <a:solidFill>
                  <a:srgbClr val="FFFFFF"/>
                </a:solidFill>
                <a:latin typeface="Verdana"/>
                <a:cs typeface="Verdana"/>
              </a:rPr>
              <a:t>YABAN HAYATI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9076" y="542036"/>
            <a:ext cx="5165090" cy="488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Yaban hayatının korunması ve sürdürülebilirliğinin sağlanması, ekosistemlerin dengede kalması ve biyolojik çeşitliliğin korunması için kritik bir önem taşır. Bu kapsamda öngörülen </a:t>
            </a: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aşama, yaban hayatının sürdürülebilir bir şekilde desteklenmesi ve geleceğe taşınması için detaylı bir eylem planını kapsar.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1600" b="1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Habitat Koruma ve Restorasyonu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Bozulmuş yaban hayatı alanlarının yeniden doğala kazandırılması ve mevcut habitatların korunması.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1600" b="1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Biyoçeşitlilik Artırımı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Yerel ve global biyoçeşitliliğin korunması ve zenginleştirilmesi.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1600" b="1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Sürdürülebilir Kaynak Kullanımı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Doğal kaynakların dengeli ve bilinçli bir şekilde kullanılması.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1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8929" y="2185542"/>
            <a:ext cx="223583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2400" dirty="0">
                <a:solidFill>
                  <a:schemeClr val="bg1"/>
                </a:solidFill>
                <a:latin typeface="Verdana"/>
                <a:cs typeface="Verdana"/>
              </a:rPr>
              <a:t>AVLAK HARİTASI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2050" name="Picture 2" descr="C:\Users\HP\Downloads\WhatsApp Image 2025-02-27 at 09.21.4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07" y="181607"/>
            <a:ext cx="50388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8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DEĞERLERİMİZ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137" y="1205668"/>
            <a:ext cx="3524250" cy="27260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55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ÖZENLİ</a:t>
            </a:r>
            <a:r>
              <a:rPr sz="14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ÖZVERİLİ</a:t>
            </a:r>
            <a:r>
              <a:rPr sz="14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7C858B"/>
                </a:solidFill>
                <a:latin typeface="Verdana"/>
                <a:cs typeface="Verdana"/>
              </a:rPr>
              <a:t>OLMA</a:t>
            </a:r>
            <a:endParaRPr sz="1400">
              <a:latin typeface="Verdana"/>
              <a:cs typeface="Verdana"/>
            </a:endParaRPr>
          </a:p>
          <a:p>
            <a:pPr marL="12700" marR="252095">
              <a:lnSpc>
                <a:spcPct val="114999"/>
              </a:lnSpc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ekip</a:t>
            </a:r>
            <a:r>
              <a:rPr sz="1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arkadaşlarımız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4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olan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iletişimimize,</a:t>
            </a:r>
            <a:r>
              <a:rPr sz="14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şirket</a:t>
            </a:r>
            <a:r>
              <a:rPr sz="14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değer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kurallarına,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üst</a:t>
            </a:r>
            <a:r>
              <a:rPr sz="14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yönetimin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misafirlerin</a:t>
            </a:r>
            <a:r>
              <a:rPr sz="14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beklentilerine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b="1" spc="55" dirty="0">
                <a:solidFill>
                  <a:srgbClr val="7C858B"/>
                </a:solidFill>
                <a:latin typeface="Tahoma"/>
                <a:cs typeface="Tahoma"/>
              </a:rPr>
              <a:t>ÖZEN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gösteririz</a:t>
            </a:r>
            <a:r>
              <a:rPr sz="14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hassasiyet</a:t>
            </a:r>
            <a:r>
              <a:rPr sz="1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davranırız.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çalişma</a:t>
            </a:r>
            <a:r>
              <a:rPr sz="1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hayatımızın</a:t>
            </a:r>
            <a:r>
              <a:rPr sz="14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kurum </a:t>
            </a:r>
            <a:r>
              <a:rPr sz="1400" spc="10" dirty="0">
                <a:solidFill>
                  <a:srgbClr val="7C858B"/>
                </a:solidFill>
                <a:latin typeface="Verdana"/>
                <a:cs typeface="Verdana"/>
              </a:rPr>
              <a:t>kültürümüzün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değerlerini</a:t>
            </a:r>
            <a:r>
              <a:rPr sz="1400" spc="5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özümser</a:t>
            </a:r>
            <a:r>
              <a:rPr sz="1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C858B"/>
                </a:solidFill>
                <a:latin typeface="Tahoma"/>
                <a:cs typeface="Tahoma"/>
              </a:rPr>
              <a:t>SAHİPLENİR</a:t>
            </a:r>
            <a:r>
              <a:rPr sz="1400" b="1" spc="15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7C858B"/>
                </a:solidFill>
                <a:latin typeface="Tahoma"/>
                <a:cs typeface="Tahoma"/>
              </a:rPr>
              <a:t>ve</a:t>
            </a:r>
            <a:r>
              <a:rPr sz="1400" b="1" spc="6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7C858B"/>
                </a:solidFill>
                <a:latin typeface="Tahoma"/>
                <a:cs typeface="Tahoma"/>
              </a:rPr>
              <a:t>ÖZVERİ</a:t>
            </a:r>
            <a:r>
              <a:rPr sz="1400" b="1" spc="4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ile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çalışırız.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186" y="1205668"/>
            <a:ext cx="3484879" cy="28867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55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EMPATİ</a:t>
            </a:r>
            <a:r>
              <a:rPr sz="1400" spc="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60" dirty="0">
                <a:solidFill>
                  <a:srgbClr val="7C858B"/>
                </a:solidFill>
                <a:latin typeface="Verdana"/>
                <a:cs typeface="Verdana"/>
              </a:rPr>
              <a:t>KURMA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Ekip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arkadaşlarımızın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misafirlerimizin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içinde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7C858B"/>
                </a:solidFill>
                <a:latin typeface="Verdana"/>
                <a:cs typeface="Verdana"/>
              </a:rPr>
              <a:t>bulundugu </a:t>
            </a:r>
            <a:r>
              <a:rPr sz="1400" spc="55" dirty="0">
                <a:solidFill>
                  <a:srgbClr val="7C858B"/>
                </a:solidFill>
                <a:latin typeface="Verdana"/>
                <a:cs typeface="Verdana"/>
              </a:rPr>
              <a:t>durumu</a:t>
            </a:r>
            <a:r>
              <a:rPr sz="1400" spc="-1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7C858B"/>
                </a:solidFill>
                <a:latin typeface="Verdana"/>
                <a:cs typeface="Verdana"/>
              </a:rPr>
              <a:t>anlar,</a:t>
            </a:r>
            <a:r>
              <a:rPr sz="14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içselleştiri,</a:t>
            </a:r>
            <a:r>
              <a:rPr sz="1400" spc="2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duygudaş</a:t>
            </a:r>
            <a:r>
              <a:rPr sz="1400" spc="-1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400" b="1" spc="50" dirty="0">
                <a:solidFill>
                  <a:srgbClr val="7C858B"/>
                </a:solidFill>
                <a:latin typeface="Tahoma"/>
                <a:cs typeface="Tahoma"/>
              </a:rPr>
              <a:t>EMPAT</a:t>
            </a:r>
            <a:r>
              <a:rPr sz="1400" spc="50" dirty="0">
                <a:solidFill>
                  <a:srgbClr val="7C858B"/>
                </a:solidFill>
                <a:latin typeface="Verdana"/>
                <a:cs typeface="Verdana"/>
              </a:rPr>
              <a:t>ik</a:t>
            </a:r>
            <a:r>
              <a:rPr sz="1400" spc="229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davranırız.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Verdana"/>
              <a:cs typeface="Verdana"/>
            </a:endParaRPr>
          </a:p>
          <a:p>
            <a:pPr marL="384175" lvl="1" indent="-316865">
              <a:lnSpc>
                <a:spcPct val="100000"/>
              </a:lnSpc>
              <a:buFont typeface="Times New Roman"/>
              <a:buChar char="●"/>
              <a:tabLst>
                <a:tab pos="384175" algn="l"/>
              </a:tabLst>
            </a:pP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EŞİTLİK</a:t>
            </a:r>
            <a:endParaRPr sz="1400">
              <a:latin typeface="Verdana"/>
              <a:cs typeface="Verdana"/>
            </a:endParaRPr>
          </a:p>
          <a:p>
            <a:pPr marL="67310" marR="134620">
              <a:lnSpc>
                <a:spcPct val="114999"/>
              </a:lnSpc>
              <a:spcBef>
                <a:spcPts val="5"/>
              </a:spcBef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ekip</a:t>
            </a:r>
            <a:r>
              <a:rPr sz="14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arkadaşlarımıza</a:t>
            </a:r>
            <a:r>
              <a:rPr sz="1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pozisyon gözetmeksizin,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misafirlerimize</a:t>
            </a:r>
            <a:r>
              <a:rPr sz="14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ayrım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yapmadan</a:t>
            </a:r>
            <a:r>
              <a:rPr sz="1400" spc="3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7C858B"/>
                </a:solidFill>
                <a:latin typeface="Verdana"/>
                <a:cs typeface="Verdana"/>
              </a:rPr>
              <a:t>EŞİT</a:t>
            </a:r>
            <a:r>
              <a:rPr sz="14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7C858B"/>
                </a:solidFill>
                <a:latin typeface="Tahoma"/>
                <a:cs typeface="Tahoma"/>
              </a:rPr>
              <a:t>TARAFSIZ </a:t>
            </a:r>
            <a:r>
              <a:rPr sz="1400" spc="40" dirty="0">
                <a:solidFill>
                  <a:srgbClr val="7C858B"/>
                </a:solidFill>
                <a:latin typeface="Verdana"/>
                <a:cs typeface="Verdana"/>
              </a:rPr>
              <a:t>tutum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sergileriz.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DEĞERLERİMİZ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33" y="1386029"/>
            <a:ext cx="3358515" cy="32143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45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PAYLAŞIM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şirket</a:t>
            </a:r>
            <a:r>
              <a:rPr sz="14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değerlerimizi,</a:t>
            </a:r>
            <a:r>
              <a:rPr sz="1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şirket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kültürümüzü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 ve</a:t>
            </a:r>
            <a:r>
              <a:rPr sz="1400" spc="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bilgi</a:t>
            </a:r>
            <a:r>
              <a:rPr sz="1400" spc="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birkimimizi</a:t>
            </a:r>
            <a:r>
              <a:rPr sz="1400" spc="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ekip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arkadaşlarımız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4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hizmet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anlayışımızı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misafrlerimiz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4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daime</a:t>
            </a:r>
            <a:r>
              <a:rPr sz="14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paylaşır</a:t>
            </a:r>
            <a:r>
              <a:rPr sz="14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daima</a:t>
            </a:r>
            <a:r>
              <a:rPr sz="1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b="1" spc="-50" dirty="0">
                <a:solidFill>
                  <a:srgbClr val="7C858B"/>
                </a:solidFill>
                <a:latin typeface="Tahoma"/>
                <a:cs typeface="Tahoma"/>
              </a:rPr>
              <a:t>BİLGİ</a:t>
            </a:r>
            <a:r>
              <a:rPr sz="1400" b="1" spc="2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7C858B"/>
                </a:solidFill>
                <a:latin typeface="Tahoma"/>
                <a:cs typeface="Tahoma"/>
              </a:rPr>
              <a:t>AKIŞI</a:t>
            </a:r>
            <a:r>
              <a:rPr sz="1400" b="1" spc="3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sağlarız.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40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spc="-50" dirty="0">
                <a:solidFill>
                  <a:srgbClr val="7C858B"/>
                </a:solidFill>
                <a:latin typeface="Verdana"/>
                <a:cs typeface="Verdana"/>
              </a:rPr>
              <a:t>SAYGI</a:t>
            </a:r>
            <a:r>
              <a:rPr sz="14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GÖSTERME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-125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Ekip</a:t>
            </a:r>
            <a:r>
              <a:rPr sz="14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arkadaşlarımıza</a:t>
            </a:r>
            <a:r>
              <a:rPr sz="14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endParaRPr sz="1400">
              <a:latin typeface="Verdana"/>
              <a:cs typeface="Verdana"/>
            </a:endParaRPr>
          </a:p>
          <a:p>
            <a:pPr marL="12700" marR="226060">
              <a:lnSpc>
                <a:spcPct val="114999"/>
              </a:lnSpc>
            </a:pP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misafirlerimize</a:t>
            </a:r>
            <a:r>
              <a:rPr sz="14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7C858B"/>
                </a:solidFill>
                <a:latin typeface="Verdana"/>
                <a:cs typeface="Verdana"/>
              </a:rPr>
              <a:t>din,</a:t>
            </a:r>
            <a:r>
              <a:rPr sz="14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dil</a:t>
            </a:r>
            <a:r>
              <a:rPr sz="14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ırk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gözetmeksizin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7C858B"/>
                </a:solidFill>
                <a:latin typeface="Verdana"/>
                <a:cs typeface="Verdana"/>
              </a:rPr>
              <a:t>SAYGI</a:t>
            </a:r>
            <a:r>
              <a:rPr sz="14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hürmet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ile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yaklaşırız.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186" y="1386029"/>
            <a:ext cx="3545840" cy="29686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45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YENİLİKÇİLİK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spc="-125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uzmanlık</a:t>
            </a:r>
            <a:r>
              <a:rPr sz="1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alanımız</a:t>
            </a:r>
            <a:r>
              <a:rPr sz="14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4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ilgili</a:t>
            </a:r>
            <a:r>
              <a:rPr sz="14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yeni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trendleri</a:t>
            </a:r>
            <a:r>
              <a:rPr sz="14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sürekli</a:t>
            </a:r>
            <a:r>
              <a:rPr sz="14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7C858B"/>
                </a:solidFill>
                <a:latin typeface="Verdana"/>
                <a:cs typeface="Verdana"/>
              </a:rPr>
              <a:t>araştırıp,</a:t>
            </a:r>
            <a:r>
              <a:rPr sz="14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işimizde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uygular,</a:t>
            </a:r>
            <a:r>
              <a:rPr sz="1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ekip</a:t>
            </a:r>
            <a:r>
              <a:rPr sz="1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arkadaşlarımızı</a:t>
            </a:r>
            <a:r>
              <a:rPr sz="14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b="1" spc="-25" dirty="0">
                <a:solidFill>
                  <a:srgbClr val="7C858B"/>
                </a:solidFill>
                <a:latin typeface="Tahoma"/>
                <a:cs typeface="Tahoma"/>
              </a:rPr>
              <a:t>YENİLİKÇİ 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b="1" spc="65" dirty="0">
                <a:solidFill>
                  <a:srgbClr val="7C858B"/>
                </a:solidFill>
                <a:latin typeface="Tahoma"/>
                <a:cs typeface="Tahoma"/>
              </a:rPr>
              <a:t>ÖZGÜN</a:t>
            </a:r>
            <a:r>
              <a:rPr sz="1400" b="1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davranma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konusunda</a:t>
            </a:r>
            <a:r>
              <a:rPr sz="14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teşvik ederiz.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40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POZİTİF</a:t>
            </a:r>
            <a:r>
              <a:rPr sz="1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60" dirty="0">
                <a:solidFill>
                  <a:srgbClr val="7C858B"/>
                </a:solidFill>
                <a:latin typeface="Verdana"/>
                <a:cs typeface="Verdana"/>
              </a:rPr>
              <a:t>YORUMLAMA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kendimizi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 ve</a:t>
            </a:r>
            <a:r>
              <a:rPr sz="14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hizmet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kültürümüzü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geliştirmek</a:t>
            </a:r>
            <a:r>
              <a:rPr sz="14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yenilenmek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daima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yapıcı</a:t>
            </a:r>
            <a:r>
              <a:rPr sz="1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eleştiriye</a:t>
            </a:r>
            <a:r>
              <a:rPr sz="1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açık</a:t>
            </a:r>
            <a:r>
              <a:rPr sz="14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davranırız.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DEĞERLERİMİZ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0505" y="1419938"/>
            <a:ext cx="3148330" cy="12522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45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DÜRÜSTLÜK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Çalışma</a:t>
            </a:r>
            <a:r>
              <a:rPr sz="1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hayatında</a:t>
            </a:r>
            <a:r>
              <a:rPr sz="1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hizmet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esnasında</a:t>
            </a:r>
            <a:r>
              <a:rPr sz="14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verdiğimiz</a:t>
            </a:r>
            <a:r>
              <a:rPr sz="14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bilgilerde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her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zaman</a:t>
            </a:r>
            <a:r>
              <a:rPr sz="14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dürüst</a:t>
            </a:r>
            <a:r>
              <a:rPr sz="14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davranış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sergiler</a:t>
            </a:r>
            <a:r>
              <a:rPr sz="14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400" b="1" dirty="0">
                <a:solidFill>
                  <a:srgbClr val="7C858B"/>
                </a:solidFill>
                <a:latin typeface="Tahoma"/>
                <a:cs typeface="Tahoma"/>
              </a:rPr>
              <a:t>TARAFSIZLIK</a:t>
            </a:r>
            <a:r>
              <a:rPr sz="1400" b="1" spc="-4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ilkesini</a:t>
            </a:r>
            <a:r>
              <a:rPr sz="1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benimseriz.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516" y="1330128"/>
            <a:ext cx="4091304" cy="34124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55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AİDİYET</a:t>
            </a:r>
            <a:endParaRPr sz="1400">
              <a:latin typeface="Verdana"/>
              <a:cs typeface="Verdana"/>
            </a:endParaRPr>
          </a:p>
          <a:p>
            <a:pPr marL="12700" marR="1809750">
              <a:lnSpc>
                <a:spcPct val="114999"/>
              </a:lnSpc>
              <a:spcBef>
                <a:spcPts val="5"/>
              </a:spcBef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Şirket</a:t>
            </a:r>
            <a:r>
              <a:rPr sz="1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menfaatlerini,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değerlerini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ayrıca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kurum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kültürünü</a:t>
            </a:r>
            <a:r>
              <a:rPr sz="1400" spc="4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daima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gözetir, </a:t>
            </a:r>
            <a:r>
              <a:rPr sz="1400" b="1" spc="-10" dirty="0">
                <a:solidFill>
                  <a:srgbClr val="7C858B"/>
                </a:solidFill>
                <a:latin typeface="Tahoma"/>
                <a:cs typeface="Tahoma"/>
              </a:rPr>
              <a:t>SÜREKLİLİK</a:t>
            </a:r>
            <a:r>
              <a:rPr sz="1400" b="1" spc="-45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endParaRPr sz="1400">
              <a:latin typeface="Verdana"/>
              <a:cs typeface="Verdana"/>
            </a:endParaRPr>
          </a:p>
          <a:p>
            <a:pPr marL="12700" marR="2464435">
              <a:lnSpc>
                <a:spcPct val="114999"/>
              </a:lnSpc>
            </a:pP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sürdürülebilir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olmasından</a:t>
            </a:r>
            <a:r>
              <a:rPr sz="1400" spc="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gurur duyarız.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buFont typeface="Times New Roman"/>
              <a:buChar char="●"/>
              <a:tabLst>
                <a:tab pos="329565" algn="l"/>
              </a:tabLst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PROAKTİF</a:t>
            </a:r>
            <a:r>
              <a:rPr sz="1400" spc="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YAKLAŞIM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-125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iş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hayatımızda</a:t>
            </a:r>
            <a:r>
              <a:rPr sz="14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daima</a:t>
            </a:r>
            <a:r>
              <a:rPr sz="14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çözüm</a:t>
            </a:r>
            <a:r>
              <a:rPr sz="14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odaklı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davranır,gerekli</a:t>
            </a:r>
            <a:r>
              <a:rPr sz="14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durumlarda</a:t>
            </a:r>
            <a:r>
              <a:rPr sz="14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çalışan</a:t>
            </a:r>
            <a:r>
              <a:rPr sz="1400" spc="-40" dirty="0">
                <a:solidFill>
                  <a:srgbClr val="7C858B"/>
                </a:solidFill>
                <a:latin typeface="Verdana"/>
                <a:cs typeface="Verdana"/>
              </a:rPr>
              <a:t> ve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 misafir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memnuniyeti için</a:t>
            </a:r>
            <a:r>
              <a:rPr sz="1400" spc="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proaktif</a:t>
            </a:r>
            <a:r>
              <a:rPr sz="14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davranır,insiyatif kullanırız.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505" y="3485693"/>
            <a:ext cx="3121660" cy="100774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50"/>
              </a:spcBef>
              <a:buFont typeface="Times New Roman"/>
              <a:buChar char="●"/>
              <a:tabLst>
                <a:tab pos="329565" algn="l"/>
              </a:tabLst>
            </a:pP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MÜTEVAZİLİK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spc="-130" dirty="0">
                <a:solidFill>
                  <a:srgbClr val="7C858B"/>
                </a:solidFill>
                <a:latin typeface="Verdana"/>
                <a:cs typeface="Verdana"/>
              </a:rPr>
              <a:t>BİZ;</a:t>
            </a:r>
            <a:r>
              <a:rPr sz="14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7C858B"/>
                </a:solidFill>
                <a:latin typeface="Verdana"/>
                <a:cs typeface="Verdana"/>
              </a:rPr>
              <a:t>kişisel</a:t>
            </a:r>
            <a:r>
              <a:rPr sz="1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7C858B"/>
                </a:solidFill>
                <a:latin typeface="Verdana"/>
                <a:cs typeface="Verdana"/>
              </a:rPr>
              <a:t>tutum</a:t>
            </a:r>
            <a:r>
              <a:rPr sz="14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olarak</a:t>
            </a:r>
            <a:r>
              <a:rPr sz="14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7C858B"/>
                </a:solidFill>
                <a:latin typeface="Verdana"/>
                <a:cs typeface="Verdana"/>
              </a:rPr>
              <a:t>alçak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gönüllü,</a:t>
            </a:r>
            <a:r>
              <a:rPr sz="1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içten</a:t>
            </a:r>
            <a:r>
              <a:rPr sz="14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4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güler</a:t>
            </a:r>
            <a:r>
              <a:rPr sz="1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yüzlü</a:t>
            </a:r>
            <a:r>
              <a:rPr sz="14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tavırla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solidFill>
                  <a:srgbClr val="7C858B"/>
                </a:solidFill>
                <a:latin typeface="Verdana"/>
                <a:cs typeface="Verdana"/>
              </a:rPr>
              <a:t>hizmet</a:t>
            </a:r>
            <a:r>
              <a:rPr sz="1400" spc="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7C858B"/>
                </a:solidFill>
                <a:latin typeface="Verdana"/>
                <a:cs typeface="Verdana"/>
              </a:rPr>
              <a:t>sunarız.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2420" y="508838"/>
            <a:ext cx="34455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85" dirty="0">
                <a:latin typeface="Tahoma"/>
                <a:cs typeface="Tahoma"/>
              </a:rPr>
              <a:t>Çalışma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Saatleri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96055" y="2401823"/>
            <a:ext cx="2135505" cy="957580"/>
            <a:chOff x="3496055" y="2401823"/>
            <a:chExt cx="2135505" cy="957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3463" y="2401823"/>
              <a:ext cx="957072" cy="9570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15105" y="2878073"/>
              <a:ext cx="2097405" cy="5715"/>
            </a:xfrm>
            <a:custGeom>
              <a:avLst/>
              <a:gdLst/>
              <a:ahLst/>
              <a:cxnLst/>
              <a:rect l="l" t="t" r="r" b="b"/>
              <a:pathLst>
                <a:path w="2097404" h="5714">
                  <a:moveTo>
                    <a:pt x="579882" y="5461"/>
                  </a:moveTo>
                  <a:lnTo>
                    <a:pt x="0" y="0"/>
                  </a:lnTo>
                </a:path>
                <a:path w="2097404" h="5714">
                  <a:moveTo>
                    <a:pt x="2097151" y="5461"/>
                  </a:moveTo>
                  <a:lnTo>
                    <a:pt x="1536192" y="0"/>
                  </a:lnTo>
                </a:path>
              </a:pathLst>
            </a:custGeom>
            <a:ln w="38100">
              <a:solidFill>
                <a:srgbClr val="00A9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6175" y="2775203"/>
              <a:ext cx="251460" cy="273050"/>
            </a:xfrm>
            <a:custGeom>
              <a:avLst/>
              <a:gdLst/>
              <a:ahLst/>
              <a:cxnLst/>
              <a:rect l="l" t="t" r="r" b="b"/>
              <a:pathLst>
                <a:path w="251460" h="273050">
                  <a:moveTo>
                    <a:pt x="132079" y="0"/>
                  </a:moveTo>
                  <a:lnTo>
                    <a:pt x="124713" y="0"/>
                  </a:lnTo>
                  <a:lnTo>
                    <a:pt x="75973" y="10560"/>
                  </a:lnTo>
                  <a:lnTo>
                    <a:pt x="36353" y="39433"/>
                  </a:lnTo>
                  <a:lnTo>
                    <a:pt x="9735" y="82403"/>
                  </a:lnTo>
                  <a:lnTo>
                    <a:pt x="0" y="135254"/>
                  </a:lnTo>
                  <a:lnTo>
                    <a:pt x="9735" y="188410"/>
                  </a:lnTo>
                  <a:lnTo>
                    <a:pt x="36353" y="232171"/>
                  </a:lnTo>
                  <a:lnTo>
                    <a:pt x="75973" y="261860"/>
                  </a:lnTo>
                  <a:lnTo>
                    <a:pt x="124713" y="272795"/>
                  </a:lnTo>
                  <a:lnTo>
                    <a:pt x="164474" y="265928"/>
                  </a:lnTo>
                  <a:lnTo>
                    <a:pt x="199229" y="246692"/>
                  </a:lnTo>
                  <a:lnTo>
                    <a:pt x="226779" y="217136"/>
                  </a:lnTo>
                  <a:lnTo>
                    <a:pt x="244923" y="179307"/>
                  </a:lnTo>
                  <a:lnTo>
                    <a:pt x="251460" y="135254"/>
                  </a:lnTo>
                  <a:lnTo>
                    <a:pt x="251460" y="127126"/>
                  </a:lnTo>
                  <a:lnTo>
                    <a:pt x="245110" y="121412"/>
                  </a:lnTo>
                  <a:lnTo>
                    <a:pt x="138557" y="121412"/>
                  </a:lnTo>
                  <a:lnTo>
                    <a:pt x="138557" y="5841"/>
                  </a:lnTo>
                  <a:lnTo>
                    <a:pt x="132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6175" y="2775203"/>
              <a:ext cx="251460" cy="273050"/>
            </a:xfrm>
            <a:custGeom>
              <a:avLst/>
              <a:gdLst/>
              <a:ahLst/>
              <a:cxnLst/>
              <a:rect l="l" t="t" r="r" b="b"/>
              <a:pathLst>
                <a:path w="251460" h="273050">
                  <a:moveTo>
                    <a:pt x="124713" y="0"/>
                  </a:moveTo>
                  <a:lnTo>
                    <a:pt x="75973" y="10560"/>
                  </a:lnTo>
                  <a:lnTo>
                    <a:pt x="36353" y="39433"/>
                  </a:lnTo>
                  <a:lnTo>
                    <a:pt x="9735" y="82403"/>
                  </a:lnTo>
                  <a:lnTo>
                    <a:pt x="0" y="135254"/>
                  </a:lnTo>
                  <a:lnTo>
                    <a:pt x="9735" y="188410"/>
                  </a:lnTo>
                  <a:lnTo>
                    <a:pt x="36353" y="232171"/>
                  </a:lnTo>
                  <a:lnTo>
                    <a:pt x="75973" y="261860"/>
                  </a:lnTo>
                  <a:lnTo>
                    <a:pt x="124713" y="272795"/>
                  </a:lnTo>
                  <a:lnTo>
                    <a:pt x="164474" y="265928"/>
                  </a:lnTo>
                  <a:lnTo>
                    <a:pt x="199229" y="246692"/>
                  </a:lnTo>
                  <a:lnTo>
                    <a:pt x="226779" y="217136"/>
                  </a:lnTo>
                  <a:lnTo>
                    <a:pt x="244923" y="179307"/>
                  </a:lnTo>
                  <a:lnTo>
                    <a:pt x="251460" y="135254"/>
                  </a:lnTo>
                  <a:lnTo>
                    <a:pt x="251460" y="127126"/>
                  </a:lnTo>
                  <a:lnTo>
                    <a:pt x="245110" y="121412"/>
                  </a:lnTo>
                  <a:lnTo>
                    <a:pt x="238633" y="121412"/>
                  </a:lnTo>
                  <a:lnTo>
                    <a:pt x="138557" y="121412"/>
                  </a:lnTo>
                  <a:lnTo>
                    <a:pt x="138557" y="13843"/>
                  </a:lnTo>
                  <a:lnTo>
                    <a:pt x="138557" y="5841"/>
                  </a:lnTo>
                  <a:lnTo>
                    <a:pt x="132079" y="0"/>
                  </a:lnTo>
                  <a:lnTo>
                    <a:pt x="124713" y="0"/>
                  </a:lnTo>
                  <a:close/>
                </a:path>
              </a:pathLst>
            </a:custGeom>
            <a:ln w="9525">
              <a:solidFill>
                <a:srgbClr val="BAFF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1039" y="2645663"/>
              <a:ext cx="140335" cy="29209"/>
            </a:xfrm>
            <a:custGeom>
              <a:avLst/>
              <a:gdLst/>
              <a:ahLst/>
              <a:cxnLst/>
              <a:rect l="l" t="t" r="r" b="b"/>
              <a:pathLst>
                <a:path w="140335" h="29210">
                  <a:moveTo>
                    <a:pt x="132842" y="0"/>
                  </a:moveTo>
                  <a:lnTo>
                    <a:pt x="15875" y="0"/>
                  </a:lnTo>
                  <a:lnTo>
                    <a:pt x="8382" y="0"/>
                  </a:lnTo>
                  <a:lnTo>
                    <a:pt x="1015" y="8128"/>
                  </a:lnTo>
                  <a:lnTo>
                    <a:pt x="1015" y="15112"/>
                  </a:lnTo>
                  <a:lnTo>
                    <a:pt x="0" y="21971"/>
                  </a:lnTo>
                  <a:lnTo>
                    <a:pt x="5334" y="27812"/>
                  </a:lnTo>
                  <a:lnTo>
                    <a:pt x="11557" y="28956"/>
                  </a:lnTo>
                  <a:lnTo>
                    <a:pt x="127508" y="28956"/>
                  </a:lnTo>
                  <a:lnTo>
                    <a:pt x="134874" y="27812"/>
                  </a:lnTo>
                  <a:lnTo>
                    <a:pt x="140208" y="21971"/>
                  </a:lnTo>
                  <a:lnTo>
                    <a:pt x="140208" y="5842"/>
                  </a:lnTo>
                  <a:lnTo>
                    <a:pt x="132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1039" y="2645663"/>
              <a:ext cx="140335" cy="29209"/>
            </a:xfrm>
            <a:custGeom>
              <a:avLst/>
              <a:gdLst/>
              <a:ahLst/>
              <a:cxnLst/>
              <a:rect l="l" t="t" r="r" b="b"/>
              <a:pathLst>
                <a:path w="140335" h="29210">
                  <a:moveTo>
                    <a:pt x="15875" y="0"/>
                  </a:moveTo>
                  <a:lnTo>
                    <a:pt x="8382" y="0"/>
                  </a:lnTo>
                  <a:lnTo>
                    <a:pt x="1015" y="8128"/>
                  </a:lnTo>
                  <a:lnTo>
                    <a:pt x="1015" y="15112"/>
                  </a:lnTo>
                  <a:lnTo>
                    <a:pt x="0" y="21971"/>
                  </a:lnTo>
                  <a:lnTo>
                    <a:pt x="5334" y="27812"/>
                  </a:lnTo>
                  <a:lnTo>
                    <a:pt x="11557" y="28956"/>
                  </a:lnTo>
                  <a:lnTo>
                    <a:pt x="127508" y="28956"/>
                  </a:lnTo>
                  <a:lnTo>
                    <a:pt x="134874" y="27812"/>
                  </a:lnTo>
                  <a:lnTo>
                    <a:pt x="140208" y="21971"/>
                  </a:lnTo>
                  <a:lnTo>
                    <a:pt x="140208" y="15112"/>
                  </a:lnTo>
                  <a:lnTo>
                    <a:pt x="140208" y="5842"/>
                  </a:lnTo>
                  <a:lnTo>
                    <a:pt x="132842" y="0"/>
                  </a:lnTo>
                  <a:lnTo>
                    <a:pt x="126492" y="0"/>
                  </a:lnTo>
                  <a:lnTo>
                    <a:pt x="15875" y="0"/>
                  </a:lnTo>
                  <a:close/>
                </a:path>
              </a:pathLst>
            </a:custGeom>
            <a:ln w="9525">
              <a:solidFill>
                <a:srgbClr val="BAFF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73308" y="2683763"/>
              <a:ext cx="417195" cy="425450"/>
            </a:xfrm>
            <a:custGeom>
              <a:avLst/>
              <a:gdLst/>
              <a:ahLst/>
              <a:cxnLst/>
              <a:rect l="l" t="t" r="r" b="b"/>
              <a:pathLst>
                <a:path w="417195" h="425450">
                  <a:moveTo>
                    <a:pt x="127950" y="86613"/>
                  </a:moveTo>
                  <a:lnTo>
                    <a:pt x="59753" y="86613"/>
                  </a:lnTo>
                  <a:lnTo>
                    <a:pt x="71437" y="99313"/>
                  </a:lnTo>
                  <a:lnTo>
                    <a:pt x="52363" y="127708"/>
                  </a:lnTo>
                  <a:lnTo>
                    <a:pt x="38385" y="158924"/>
                  </a:lnTo>
                  <a:lnTo>
                    <a:pt x="29789" y="192307"/>
                  </a:lnTo>
                  <a:lnTo>
                    <a:pt x="26860" y="227203"/>
                  </a:lnTo>
                  <a:lnTo>
                    <a:pt x="33381" y="279439"/>
                  </a:lnTo>
                  <a:lnTo>
                    <a:pt x="51761" y="326625"/>
                  </a:lnTo>
                  <a:lnTo>
                    <a:pt x="80232" y="366776"/>
                  </a:lnTo>
                  <a:lnTo>
                    <a:pt x="117021" y="397909"/>
                  </a:lnTo>
                  <a:lnTo>
                    <a:pt x="160528" y="418123"/>
                  </a:lnTo>
                  <a:lnTo>
                    <a:pt x="160891" y="418123"/>
                  </a:lnTo>
                  <a:lnTo>
                    <a:pt x="208470" y="425196"/>
                  </a:lnTo>
                  <a:lnTo>
                    <a:pt x="256230" y="418123"/>
                  </a:lnTo>
                  <a:lnTo>
                    <a:pt x="299468" y="398163"/>
                  </a:lnTo>
                  <a:lnTo>
                    <a:pt x="302968" y="395224"/>
                  </a:lnTo>
                  <a:lnTo>
                    <a:pt x="206311" y="395224"/>
                  </a:lnTo>
                  <a:lnTo>
                    <a:pt x="157783" y="386706"/>
                  </a:lnTo>
                  <a:lnTo>
                    <a:pt x="115783" y="362992"/>
                  </a:lnTo>
                  <a:lnTo>
                    <a:pt x="82757" y="326836"/>
                  </a:lnTo>
                  <a:lnTo>
                    <a:pt x="61149" y="280993"/>
                  </a:lnTo>
                  <a:lnTo>
                    <a:pt x="53403" y="228219"/>
                  </a:lnTo>
                  <a:lnTo>
                    <a:pt x="59442" y="180932"/>
                  </a:lnTo>
                  <a:lnTo>
                    <a:pt x="76188" y="140250"/>
                  </a:lnTo>
                  <a:lnTo>
                    <a:pt x="101584" y="107061"/>
                  </a:lnTo>
                  <a:lnTo>
                    <a:pt x="127950" y="86613"/>
                  </a:lnTo>
                  <a:close/>
                </a:path>
                <a:path w="417195" h="425450">
                  <a:moveTo>
                    <a:pt x="304988" y="61341"/>
                  </a:moveTo>
                  <a:lnTo>
                    <a:pt x="209105" y="61341"/>
                  </a:lnTo>
                  <a:lnTo>
                    <a:pt x="237291" y="64204"/>
                  </a:lnTo>
                  <a:lnTo>
                    <a:pt x="264953" y="73009"/>
                  </a:lnTo>
                  <a:lnTo>
                    <a:pt x="315658" y="109728"/>
                  </a:lnTo>
                  <a:lnTo>
                    <a:pt x="348773" y="164258"/>
                  </a:lnTo>
                  <a:lnTo>
                    <a:pt x="360271" y="227203"/>
                  </a:lnTo>
                  <a:lnTo>
                    <a:pt x="360362" y="228219"/>
                  </a:lnTo>
                  <a:lnTo>
                    <a:pt x="352497" y="280993"/>
                  </a:lnTo>
                  <a:lnTo>
                    <a:pt x="330706" y="326625"/>
                  </a:lnTo>
                  <a:lnTo>
                    <a:pt x="330605" y="326836"/>
                  </a:lnTo>
                  <a:lnTo>
                    <a:pt x="297241" y="362992"/>
                  </a:lnTo>
                  <a:lnTo>
                    <a:pt x="254958" y="386706"/>
                  </a:lnTo>
                  <a:lnTo>
                    <a:pt x="206311" y="395224"/>
                  </a:lnTo>
                  <a:lnTo>
                    <a:pt x="302968" y="395224"/>
                  </a:lnTo>
                  <a:lnTo>
                    <a:pt x="336327" y="367204"/>
                  </a:lnTo>
                  <a:lnTo>
                    <a:pt x="364953" y="327133"/>
                  </a:lnTo>
                  <a:lnTo>
                    <a:pt x="383489" y="279836"/>
                  </a:lnTo>
                  <a:lnTo>
                    <a:pt x="390080" y="227203"/>
                  </a:lnTo>
                  <a:lnTo>
                    <a:pt x="387151" y="192307"/>
                  </a:lnTo>
                  <a:lnTo>
                    <a:pt x="378555" y="158924"/>
                  </a:lnTo>
                  <a:lnTo>
                    <a:pt x="364577" y="127708"/>
                  </a:lnTo>
                  <a:lnTo>
                    <a:pt x="345503" y="99313"/>
                  </a:lnTo>
                  <a:lnTo>
                    <a:pt x="358203" y="86613"/>
                  </a:lnTo>
                  <a:lnTo>
                    <a:pt x="392503" y="86613"/>
                  </a:lnTo>
                  <a:lnTo>
                    <a:pt x="404256" y="77882"/>
                  </a:lnTo>
                  <a:lnTo>
                    <a:pt x="404516" y="77469"/>
                  </a:lnTo>
                  <a:lnTo>
                    <a:pt x="326326" y="77469"/>
                  </a:lnTo>
                  <a:lnTo>
                    <a:pt x="309056" y="63873"/>
                  </a:lnTo>
                  <a:lnTo>
                    <a:pt x="304988" y="61341"/>
                  </a:lnTo>
                  <a:close/>
                </a:path>
                <a:path w="417195" h="425450">
                  <a:moveTo>
                    <a:pt x="392503" y="86613"/>
                  </a:moveTo>
                  <a:lnTo>
                    <a:pt x="358203" y="86613"/>
                  </a:lnTo>
                  <a:lnTo>
                    <a:pt x="363537" y="90169"/>
                  </a:lnTo>
                  <a:lnTo>
                    <a:pt x="368871" y="91312"/>
                  </a:lnTo>
                  <a:lnTo>
                    <a:pt x="375221" y="91312"/>
                  </a:lnTo>
                  <a:lnTo>
                    <a:pt x="391066" y="87681"/>
                  </a:lnTo>
                  <a:lnTo>
                    <a:pt x="392503" y="86613"/>
                  </a:lnTo>
                  <a:close/>
                </a:path>
                <a:path w="417195" h="425450">
                  <a:moveTo>
                    <a:pt x="42100" y="0"/>
                  </a:moveTo>
                  <a:lnTo>
                    <a:pt x="3000" y="27731"/>
                  </a:lnTo>
                  <a:lnTo>
                    <a:pt x="0" y="44783"/>
                  </a:lnTo>
                  <a:lnTo>
                    <a:pt x="2877" y="61341"/>
                  </a:lnTo>
                  <a:lnTo>
                    <a:pt x="3000" y="62049"/>
                  </a:lnTo>
                  <a:lnTo>
                    <a:pt x="12001" y="77469"/>
                  </a:lnTo>
                  <a:lnTo>
                    <a:pt x="18093" y="83323"/>
                  </a:lnTo>
                  <a:lnTo>
                    <a:pt x="25019" y="87534"/>
                  </a:lnTo>
                  <a:lnTo>
                    <a:pt x="32883" y="90169"/>
                  </a:lnTo>
                  <a:lnTo>
                    <a:pt x="33476" y="90169"/>
                  </a:lnTo>
                  <a:lnTo>
                    <a:pt x="40703" y="90931"/>
                  </a:lnTo>
                  <a:lnTo>
                    <a:pt x="46926" y="90931"/>
                  </a:lnTo>
                  <a:lnTo>
                    <a:pt x="53276" y="89535"/>
                  </a:lnTo>
                  <a:lnTo>
                    <a:pt x="59753" y="86613"/>
                  </a:lnTo>
                  <a:lnTo>
                    <a:pt x="127950" y="86613"/>
                  </a:lnTo>
                  <a:lnTo>
                    <a:pt x="133573" y="82253"/>
                  </a:lnTo>
                  <a:lnTo>
                    <a:pt x="144819" y="77469"/>
                  </a:lnTo>
                  <a:lnTo>
                    <a:pt x="91630" y="77469"/>
                  </a:lnTo>
                  <a:lnTo>
                    <a:pt x="78930" y="64769"/>
                  </a:lnTo>
                  <a:lnTo>
                    <a:pt x="82938" y="50851"/>
                  </a:lnTo>
                  <a:lnTo>
                    <a:pt x="82837" y="44783"/>
                  </a:lnTo>
                  <a:lnTo>
                    <a:pt x="64996" y="7286"/>
                  </a:lnTo>
                  <a:lnTo>
                    <a:pt x="50113" y="809"/>
                  </a:lnTo>
                  <a:lnTo>
                    <a:pt x="42100" y="0"/>
                  </a:lnTo>
                  <a:close/>
                </a:path>
                <a:path w="417195" h="425450">
                  <a:moveTo>
                    <a:pt x="250888" y="19938"/>
                  </a:moveTo>
                  <a:lnTo>
                    <a:pt x="167068" y="19938"/>
                  </a:lnTo>
                  <a:lnTo>
                    <a:pt x="167068" y="35941"/>
                  </a:lnTo>
                  <a:lnTo>
                    <a:pt x="146012" y="43108"/>
                  </a:lnTo>
                  <a:lnTo>
                    <a:pt x="126158" y="52419"/>
                  </a:lnTo>
                  <a:lnTo>
                    <a:pt x="107900" y="63873"/>
                  </a:lnTo>
                  <a:lnTo>
                    <a:pt x="91630" y="77469"/>
                  </a:lnTo>
                  <a:lnTo>
                    <a:pt x="144819" y="77469"/>
                  </a:lnTo>
                  <a:lnTo>
                    <a:pt x="170099" y="66717"/>
                  </a:lnTo>
                  <a:lnTo>
                    <a:pt x="209105" y="61341"/>
                  </a:lnTo>
                  <a:lnTo>
                    <a:pt x="304988" y="61341"/>
                  </a:lnTo>
                  <a:lnTo>
                    <a:pt x="290655" y="52419"/>
                  </a:lnTo>
                  <a:lnTo>
                    <a:pt x="271230" y="43108"/>
                  </a:lnTo>
                  <a:lnTo>
                    <a:pt x="250888" y="35941"/>
                  </a:lnTo>
                  <a:lnTo>
                    <a:pt x="250888" y="19938"/>
                  </a:lnTo>
                  <a:close/>
                </a:path>
                <a:path w="417195" h="425450">
                  <a:moveTo>
                    <a:pt x="375221" y="254"/>
                  </a:moveTo>
                  <a:lnTo>
                    <a:pt x="359322" y="3742"/>
                  </a:lnTo>
                  <a:lnTo>
                    <a:pt x="346138" y="13398"/>
                  </a:lnTo>
                  <a:lnTo>
                    <a:pt x="337145" y="28007"/>
                  </a:lnTo>
                  <a:lnTo>
                    <a:pt x="333819" y="46355"/>
                  </a:lnTo>
                  <a:lnTo>
                    <a:pt x="333819" y="53340"/>
                  </a:lnTo>
                  <a:lnTo>
                    <a:pt x="334835" y="59055"/>
                  </a:lnTo>
                  <a:lnTo>
                    <a:pt x="338010" y="64769"/>
                  </a:lnTo>
                  <a:lnTo>
                    <a:pt x="326326" y="77469"/>
                  </a:lnTo>
                  <a:lnTo>
                    <a:pt x="404516" y="77469"/>
                  </a:lnTo>
                  <a:lnTo>
                    <a:pt x="413279" y="63559"/>
                  </a:lnTo>
                  <a:lnTo>
                    <a:pt x="416623" y="46355"/>
                  </a:lnTo>
                  <a:lnTo>
                    <a:pt x="413279" y="28971"/>
                  </a:lnTo>
                  <a:lnTo>
                    <a:pt x="404256" y="14255"/>
                  </a:lnTo>
                  <a:lnTo>
                    <a:pt x="391066" y="4063"/>
                  </a:lnTo>
                  <a:lnTo>
                    <a:pt x="375221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73308" y="2683763"/>
              <a:ext cx="417195" cy="425450"/>
            </a:xfrm>
            <a:custGeom>
              <a:avLst/>
              <a:gdLst/>
              <a:ahLst/>
              <a:cxnLst/>
              <a:rect l="l" t="t" r="r" b="b"/>
              <a:pathLst>
                <a:path w="417195" h="425450">
                  <a:moveTo>
                    <a:pt x="209105" y="61341"/>
                  </a:moveTo>
                  <a:lnTo>
                    <a:pt x="264953" y="73009"/>
                  </a:lnTo>
                  <a:lnTo>
                    <a:pt x="315658" y="109728"/>
                  </a:lnTo>
                  <a:lnTo>
                    <a:pt x="348773" y="164258"/>
                  </a:lnTo>
                  <a:lnTo>
                    <a:pt x="360362" y="228219"/>
                  </a:lnTo>
                  <a:lnTo>
                    <a:pt x="352497" y="280993"/>
                  </a:lnTo>
                  <a:lnTo>
                    <a:pt x="330605" y="326836"/>
                  </a:lnTo>
                  <a:lnTo>
                    <a:pt x="297241" y="362992"/>
                  </a:lnTo>
                  <a:lnTo>
                    <a:pt x="254958" y="386706"/>
                  </a:lnTo>
                  <a:lnTo>
                    <a:pt x="206311" y="395224"/>
                  </a:lnTo>
                  <a:lnTo>
                    <a:pt x="157783" y="386706"/>
                  </a:lnTo>
                  <a:lnTo>
                    <a:pt x="115783" y="362992"/>
                  </a:lnTo>
                  <a:lnTo>
                    <a:pt x="82757" y="326836"/>
                  </a:lnTo>
                  <a:lnTo>
                    <a:pt x="61149" y="280993"/>
                  </a:lnTo>
                  <a:lnTo>
                    <a:pt x="53403" y="228219"/>
                  </a:lnTo>
                  <a:lnTo>
                    <a:pt x="59442" y="180932"/>
                  </a:lnTo>
                  <a:lnTo>
                    <a:pt x="76188" y="140250"/>
                  </a:lnTo>
                  <a:lnTo>
                    <a:pt x="101584" y="107061"/>
                  </a:lnTo>
                  <a:lnTo>
                    <a:pt x="133573" y="82253"/>
                  </a:lnTo>
                  <a:lnTo>
                    <a:pt x="170099" y="66717"/>
                  </a:lnTo>
                  <a:lnTo>
                    <a:pt x="209105" y="61341"/>
                  </a:lnTo>
                  <a:close/>
                </a:path>
                <a:path w="417195" h="425450">
                  <a:moveTo>
                    <a:pt x="42100" y="0"/>
                  </a:moveTo>
                  <a:lnTo>
                    <a:pt x="3000" y="27731"/>
                  </a:lnTo>
                  <a:lnTo>
                    <a:pt x="0" y="44783"/>
                  </a:lnTo>
                  <a:lnTo>
                    <a:pt x="3000" y="62049"/>
                  </a:lnTo>
                  <a:lnTo>
                    <a:pt x="32611" y="90078"/>
                  </a:lnTo>
                  <a:lnTo>
                    <a:pt x="40703" y="90931"/>
                  </a:lnTo>
                  <a:lnTo>
                    <a:pt x="46926" y="90931"/>
                  </a:lnTo>
                  <a:lnTo>
                    <a:pt x="53276" y="89535"/>
                  </a:lnTo>
                  <a:lnTo>
                    <a:pt x="59753" y="86613"/>
                  </a:lnTo>
                  <a:lnTo>
                    <a:pt x="71437" y="99313"/>
                  </a:lnTo>
                  <a:lnTo>
                    <a:pt x="52363" y="127708"/>
                  </a:lnTo>
                  <a:lnTo>
                    <a:pt x="38385" y="158924"/>
                  </a:lnTo>
                  <a:lnTo>
                    <a:pt x="29789" y="192307"/>
                  </a:lnTo>
                  <a:lnTo>
                    <a:pt x="26860" y="227203"/>
                  </a:lnTo>
                  <a:lnTo>
                    <a:pt x="33381" y="279439"/>
                  </a:lnTo>
                  <a:lnTo>
                    <a:pt x="51761" y="326625"/>
                  </a:lnTo>
                  <a:lnTo>
                    <a:pt x="80232" y="366776"/>
                  </a:lnTo>
                  <a:lnTo>
                    <a:pt x="117021" y="397909"/>
                  </a:lnTo>
                  <a:lnTo>
                    <a:pt x="160357" y="418044"/>
                  </a:lnTo>
                  <a:lnTo>
                    <a:pt x="208470" y="425196"/>
                  </a:lnTo>
                  <a:lnTo>
                    <a:pt x="256230" y="418123"/>
                  </a:lnTo>
                  <a:lnTo>
                    <a:pt x="299468" y="398163"/>
                  </a:lnTo>
                  <a:lnTo>
                    <a:pt x="336327" y="367204"/>
                  </a:lnTo>
                  <a:lnTo>
                    <a:pt x="364953" y="327133"/>
                  </a:lnTo>
                  <a:lnTo>
                    <a:pt x="383489" y="279836"/>
                  </a:lnTo>
                  <a:lnTo>
                    <a:pt x="390080" y="227203"/>
                  </a:lnTo>
                  <a:lnTo>
                    <a:pt x="387151" y="192307"/>
                  </a:lnTo>
                  <a:lnTo>
                    <a:pt x="378555" y="158924"/>
                  </a:lnTo>
                  <a:lnTo>
                    <a:pt x="364577" y="127708"/>
                  </a:lnTo>
                  <a:lnTo>
                    <a:pt x="345503" y="99313"/>
                  </a:lnTo>
                  <a:lnTo>
                    <a:pt x="358203" y="86613"/>
                  </a:lnTo>
                  <a:lnTo>
                    <a:pt x="363537" y="90169"/>
                  </a:lnTo>
                  <a:lnTo>
                    <a:pt x="368871" y="91312"/>
                  </a:lnTo>
                  <a:lnTo>
                    <a:pt x="375221" y="91312"/>
                  </a:lnTo>
                  <a:lnTo>
                    <a:pt x="391066" y="87681"/>
                  </a:lnTo>
                  <a:lnTo>
                    <a:pt x="404256" y="77882"/>
                  </a:lnTo>
                  <a:lnTo>
                    <a:pt x="413279" y="63559"/>
                  </a:lnTo>
                  <a:lnTo>
                    <a:pt x="416623" y="46355"/>
                  </a:lnTo>
                  <a:lnTo>
                    <a:pt x="413279" y="28971"/>
                  </a:lnTo>
                  <a:lnTo>
                    <a:pt x="404256" y="14255"/>
                  </a:lnTo>
                  <a:lnTo>
                    <a:pt x="391066" y="4063"/>
                  </a:lnTo>
                  <a:lnTo>
                    <a:pt x="375221" y="254"/>
                  </a:lnTo>
                  <a:lnTo>
                    <a:pt x="359322" y="3742"/>
                  </a:lnTo>
                  <a:lnTo>
                    <a:pt x="346138" y="13398"/>
                  </a:lnTo>
                  <a:lnTo>
                    <a:pt x="337145" y="28007"/>
                  </a:lnTo>
                  <a:lnTo>
                    <a:pt x="333819" y="46355"/>
                  </a:lnTo>
                  <a:lnTo>
                    <a:pt x="333819" y="53340"/>
                  </a:lnTo>
                  <a:lnTo>
                    <a:pt x="334835" y="59055"/>
                  </a:lnTo>
                  <a:lnTo>
                    <a:pt x="338010" y="64769"/>
                  </a:lnTo>
                  <a:lnTo>
                    <a:pt x="326326" y="77469"/>
                  </a:lnTo>
                  <a:lnTo>
                    <a:pt x="309056" y="63873"/>
                  </a:lnTo>
                  <a:lnTo>
                    <a:pt x="290655" y="52419"/>
                  </a:lnTo>
                  <a:lnTo>
                    <a:pt x="271230" y="43108"/>
                  </a:lnTo>
                  <a:lnTo>
                    <a:pt x="250888" y="35941"/>
                  </a:lnTo>
                  <a:lnTo>
                    <a:pt x="250888" y="19938"/>
                  </a:lnTo>
                  <a:lnTo>
                    <a:pt x="167068" y="19938"/>
                  </a:lnTo>
                  <a:lnTo>
                    <a:pt x="167068" y="35941"/>
                  </a:lnTo>
                  <a:lnTo>
                    <a:pt x="146012" y="43108"/>
                  </a:lnTo>
                  <a:lnTo>
                    <a:pt x="126158" y="52419"/>
                  </a:lnTo>
                  <a:lnTo>
                    <a:pt x="107900" y="63873"/>
                  </a:lnTo>
                  <a:lnTo>
                    <a:pt x="91630" y="77469"/>
                  </a:lnTo>
                  <a:lnTo>
                    <a:pt x="78930" y="64769"/>
                  </a:lnTo>
                  <a:lnTo>
                    <a:pt x="82938" y="50851"/>
                  </a:lnTo>
                  <a:lnTo>
                    <a:pt x="82708" y="37147"/>
                  </a:lnTo>
                  <a:lnTo>
                    <a:pt x="78716" y="24300"/>
                  </a:lnTo>
                  <a:lnTo>
                    <a:pt x="71437" y="12954"/>
                  </a:lnTo>
                  <a:lnTo>
                    <a:pt x="64996" y="7286"/>
                  </a:lnTo>
                  <a:lnTo>
                    <a:pt x="57816" y="3238"/>
                  </a:lnTo>
                  <a:lnTo>
                    <a:pt x="50113" y="809"/>
                  </a:lnTo>
                  <a:lnTo>
                    <a:pt x="42100" y="0"/>
                  </a:lnTo>
                  <a:close/>
                </a:path>
              </a:pathLst>
            </a:custGeom>
            <a:ln w="9525">
              <a:solidFill>
                <a:srgbClr val="BAFF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49752" y="1197863"/>
            <a:ext cx="2281555" cy="957580"/>
            <a:chOff x="3349752" y="1197863"/>
            <a:chExt cx="2281555" cy="9575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3464" y="1197863"/>
              <a:ext cx="957072" cy="9570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68802" y="1649730"/>
              <a:ext cx="2243455" cy="27940"/>
            </a:xfrm>
            <a:custGeom>
              <a:avLst/>
              <a:gdLst/>
              <a:ahLst/>
              <a:cxnLst/>
              <a:rect l="l" t="t" r="r" b="b"/>
              <a:pathLst>
                <a:path w="2243454" h="27939">
                  <a:moveTo>
                    <a:pt x="726313" y="27812"/>
                  </a:moveTo>
                  <a:lnTo>
                    <a:pt x="0" y="0"/>
                  </a:lnTo>
                </a:path>
                <a:path w="2243454" h="27939">
                  <a:moveTo>
                    <a:pt x="2243455" y="26797"/>
                  </a:moveTo>
                  <a:lnTo>
                    <a:pt x="1682496" y="21336"/>
                  </a:lnTo>
                </a:path>
              </a:pathLst>
            </a:custGeom>
            <a:ln w="38100">
              <a:solidFill>
                <a:srgbClr val="00A9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4733" y="1435417"/>
              <a:ext cx="463676" cy="4331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791327" y="1493901"/>
            <a:ext cx="897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35" dirty="0">
                <a:solidFill>
                  <a:srgbClr val="313D47"/>
                </a:solidFill>
                <a:latin typeface="Tahoma"/>
                <a:cs typeface="Tahoma"/>
              </a:rPr>
              <a:t>B</a:t>
            </a:r>
            <a:r>
              <a:rPr sz="2000" b="1" spc="-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313D47"/>
                </a:solidFill>
                <a:latin typeface="Tahoma"/>
                <a:cs typeface="Tahoma"/>
              </a:rPr>
              <a:t>Shift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1327" y="2703702"/>
            <a:ext cx="889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5" dirty="0">
                <a:solidFill>
                  <a:srgbClr val="313D47"/>
                </a:solidFill>
                <a:latin typeface="Tahoma"/>
                <a:cs typeface="Tahoma"/>
              </a:rPr>
              <a:t>C</a:t>
            </a:r>
            <a:r>
              <a:rPr sz="2000" b="1" spc="-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313D47"/>
                </a:solidFill>
                <a:latin typeface="Tahoma"/>
                <a:cs typeface="Tahoma"/>
              </a:rPr>
              <a:t>Shift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96055" y="3605784"/>
            <a:ext cx="2135505" cy="957580"/>
            <a:chOff x="3496055" y="3605784"/>
            <a:chExt cx="2135505" cy="95758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3463" y="3605784"/>
              <a:ext cx="957072" cy="9570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15105" y="4085082"/>
              <a:ext cx="2097405" cy="5715"/>
            </a:xfrm>
            <a:custGeom>
              <a:avLst/>
              <a:gdLst/>
              <a:ahLst/>
              <a:cxnLst/>
              <a:rect l="l" t="t" r="r" b="b"/>
              <a:pathLst>
                <a:path w="2097404" h="5714">
                  <a:moveTo>
                    <a:pt x="579882" y="5397"/>
                  </a:moveTo>
                  <a:lnTo>
                    <a:pt x="0" y="0"/>
                  </a:lnTo>
                </a:path>
                <a:path w="2097404" h="5714">
                  <a:moveTo>
                    <a:pt x="2097151" y="5397"/>
                  </a:moveTo>
                  <a:lnTo>
                    <a:pt x="1536192" y="0"/>
                  </a:lnTo>
                </a:path>
              </a:pathLst>
            </a:custGeom>
            <a:ln w="38100">
              <a:solidFill>
                <a:srgbClr val="00A9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8452" y="4023360"/>
              <a:ext cx="426720" cy="306705"/>
            </a:xfrm>
            <a:custGeom>
              <a:avLst/>
              <a:gdLst/>
              <a:ahLst/>
              <a:cxnLst/>
              <a:rect l="l" t="t" r="r" b="b"/>
              <a:pathLst>
                <a:path w="426720" h="306704">
                  <a:moveTo>
                    <a:pt x="409828" y="0"/>
                  </a:moveTo>
                  <a:lnTo>
                    <a:pt x="404240" y="0"/>
                  </a:lnTo>
                  <a:lnTo>
                    <a:pt x="402463" y="0"/>
                  </a:lnTo>
                  <a:lnTo>
                    <a:pt x="400685" y="380"/>
                  </a:lnTo>
                  <a:lnTo>
                    <a:pt x="398907" y="1282"/>
                  </a:lnTo>
                  <a:lnTo>
                    <a:pt x="391668" y="2476"/>
                  </a:lnTo>
                  <a:lnTo>
                    <a:pt x="387985" y="9804"/>
                  </a:lnTo>
                  <a:lnTo>
                    <a:pt x="394551" y="33004"/>
                  </a:lnTo>
                  <a:lnTo>
                    <a:pt x="397589" y="47644"/>
                  </a:lnTo>
                  <a:lnTo>
                    <a:pt x="399508" y="62283"/>
                  </a:lnTo>
                  <a:lnTo>
                    <a:pt x="400176" y="76923"/>
                  </a:lnTo>
                  <a:lnTo>
                    <a:pt x="394833" y="123564"/>
                  </a:lnTo>
                  <a:lnTo>
                    <a:pt x="379634" y="166421"/>
                  </a:lnTo>
                  <a:lnTo>
                    <a:pt x="355829" y="204258"/>
                  </a:lnTo>
                  <a:lnTo>
                    <a:pt x="324667" y="235839"/>
                  </a:lnTo>
                  <a:lnTo>
                    <a:pt x="287395" y="259928"/>
                  </a:lnTo>
                  <a:lnTo>
                    <a:pt x="245262" y="275288"/>
                  </a:lnTo>
                  <a:lnTo>
                    <a:pt x="199517" y="280682"/>
                  </a:lnTo>
                  <a:lnTo>
                    <a:pt x="153340" y="274776"/>
                  </a:lnTo>
                  <a:lnTo>
                    <a:pt x="110331" y="258122"/>
                  </a:lnTo>
                  <a:lnTo>
                    <a:pt x="72322" y="232317"/>
                  </a:lnTo>
                  <a:lnTo>
                    <a:pt x="41148" y="198958"/>
                  </a:lnTo>
                  <a:lnTo>
                    <a:pt x="73787" y="198958"/>
                  </a:lnTo>
                  <a:lnTo>
                    <a:pt x="79756" y="192836"/>
                  </a:lnTo>
                  <a:lnTo>
                    <a:pt x="79756" y="178206"/>
                  </a:lnTo>
                  <a:lnTo>
                    <a:pt x="73787" y="172084"/>
                  </a:lnTo>
                  <a:lnTo>
                    <a:pt x="6096" y="172084"/>
                  </a:lnTo>
                  <a:lnTo>
                    <a:pt x="0" y="178206"/>
                  </a:lnTo>
                  <a:lnTo>
                    <a:pt x="0" y="246519"/>
                  </a:lnTo>
                  <a:lnTo>
                    <a:pt x="6096" y="252641"/>
                  </a:lnTo>
                  <a:lnTo>
                    <a:pt x="20574" y="252641"/>
                  </a:lnTo>
                  <a:lnTo>
                    <a:pt x="26670" y="246519"/>
                  </a:lnTo>
                  <a:lnTo>
                    <a:pt x="26670" y="223367"/>
                  </a:lnTo>
                  <a:lnTo>
                    <a:pt x="62160" y="257942"/>
                  </a:lnTo>
                  <a:lnTo>
                    <a:pt x="103997" y="284057"/>
                  </a:lnTo>
                  <a:lnTo>
                    <a:pt x="150381" y="300566"/>
                  </a:lnTo>
                  <a:lnTo>
                    <a:pt x="199517" y="306323"/>
                  </a:lnTo>
                  <a:lnTo>
                    <a:pt x="244648" y="301621"/>
                  </a:lnTo>
                  <a:lnTo>
                    <a:pt x="286988" y="288153"/>
                  </a:lnTo>
                  <a:lnTo>
                    <a:pt x="325541" y="266878"/>
                  </a:lnTo>
                  <a:lnTo>
                    <a:pt x="359314" y="238753"/>
                  </a:lnTo>
                  <a:lnTo>
                    <a:pt x="387313" y="204737"/>
                  </a:lnTo>
                  <a:lnTo>
                    <a:pt x="408543" y="165788"/>
                  </a:lnTo>
                  <a:lnTo>
                    <a:pt x="422010" y="122864"/>
                  </a:lnTo>
                  <a:lnTo>
                    <a:pt x="426720" y="76923"/>
                  </a:lnTo>
                  <a:lnTo>
                    <a:pt x="425870" y="60236"/>
                  </a:lnTo>
                  <a:lnTo>
                    <a:pt x="423545" y="43208"/>
                  </a:lnTo>
                  <a:lnTo>
                    <a:pt x="420076" y="25956"/>
                  </a:lnTo>
                  <a:lnTo>
                    <a:pt x="415798" y="8597"/>
                  </a:lnTo>
                  <a:lnTo>
                    <a:pt x="414909" y="3949"/>
                  </a:lnTo>
                  <a:lnTo>
                    <a:pt x="409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8452" y="4023360"/>
              <a:ext cx="426720" cy="306705"/>
            </a:xfrm>
            <a:custGeom>
              <a:avLst/>
              <a:gdLst/>
              <a:ahLst/>
              <a:cxnLst/>
              <a:rect l="l" t="t" r="r" b="b"/>
              <a:pathLst>
                <a:path w="426720" h="306704">
                  <a:moveTo>
                    <a:pt x="404240" y="0"/>
                  </a:moveTo>
                  <a:lnTo>
                    <a:pt x="402463" y="0"/>
                  </a:lnTo>
                  <a:lnTo>
                    <a:pt x="400685" y="380"/>
                  </a:lnTo>
                  <a:lnTo>
                    <a:pt x="398907" y="1282"/>
                  </a:lnTo>
                  <a:lnTo>
                    <a:pt x="391668" y="2476"/>
                  </a:lnTo>
                  <a:lnTo>
                    <a:pt x="387985" y="9804"/>
                  </a:lnTo>
                  <a:lnTo>
                    <a:pt x="390525" y="18364"/>
                  </a:lnTo>
                  <a:lnTo>
                    <a:pt x="394551" y="33004"/>
                  </a:lnTo>
                  <a:lnTo>
                    <a:pt x="397589" y="47644"/>
                  </a:lnTo>
                  <a:lnTo>
                    <a:pt x="399508" y="62283"/>
                  </a:lnTo>
                  <a:lnTo>
                    <a:pt x="400176" y="76923"/>
                  </a:lnTo>
                  <a:lnTo>
                    <a:pt x="394833" y="123564"/>
                  </a:lnTo>
                  <a:lnTo>
                    <a:pt x="379634" y="166421"/>
                  </a:lnTo>
                  <a:lnTo>
                    <a:pt x="355829" y="204258"/>
                  </a:lnTo>
                  <a:lnTo>
                    <a:pt x="324667" y="235839"/>
                  </a:lnTo>
                  <a:lnTo>
                    <a:pt x="287395" y="259928"/>
                  </a:lnTo>
                  <a:lnTo>
                    <a:pt x="245262" y="275288"/>
                  </a:lnTo>
                  <a:lnTo>
                    <a:pt x="199517" y="280682"/>
                  </a:lnTo>
                  <a:lnTo>
                    <a:pt x="153340" y="274776"/>
                  </a:lnTo>
                  <a:lnTo>
                    <a:pt x="110331" y="258122"/>
                  </a:lnTo>
                  <a:lnTo>
                    <a:pt x="72322" y="232317"/>
                  </a:lnTo>
                  <a:lnTo>
                    <a:pt x="41148" y="198958"/>
                  </a:lnTo>
                  <a:lnTo>
                    <a:pt x="66548" y="198958"/>
                  </a:lnTo>
                  <a:lnTo>
                    <a:pt x="73787" y="198958"/>
                  </a:lnTo>
                  <a:lnTo>
                    <a:pt x="79756" y="192836"/>
                  </a:lnTo>
                  <a:lnTo>
                    <a:pt x="79756" y="185521"/>
                  </a:lnTo>
                  <a:lnTo>
                    <a:pt x="79756" y="178206"/>
                  </a:lnTo>
                  <a:lnTo>
                    <a:pt x="73787" y="172084"/>
                  </a:lnTo>
                  <a:lnTo>
                    <a:pt x="66548" y="172084"/>
                  </a:lnTo>
                  <a:lnTo>
                    <a:pt x="13335" y="172084"/>
                  </a:lnTo>
                  <a:lnTo>
                    <a:pt x="6096" y="172084"/>
                  </a:lnTo>
                  <a:lnTo>
                    <a:pt x="0" y="178206"/>
                  </a:lnTo>
                  <a:lnTo>
                    <a:pt x="0" y="185521"/>
                  </a:lnTo>
                  <a:lnTo>
                    <a:pt x="0" y="239204"/>
                  </a:lnTo>
                  <a:lnTo>
                    <a:pt x="0" y="246519"/>
                  </a:lnTo>
                  <a:lnTo>
                    <a:pt x="6096" y="252641"/>
                  </a:lnTo>
                  <a:lnTo>
                    <a:pt x="13335" y="252641"/>
                  </a:lnTo>
                  <a:lnTo>
                    <a:pt x="20574" y="252641"/>
                  </a:lnTo>
                  <a:lnTo>
                    <a:pt x="26670" y="246519"/>
                  </a:lnTo>
                  <a:lnTo>
                    <a:pt x="26670" y="239204"/>
                  </a:lnTo>
                  <a:lnTo>
                    <a:pt x="26670" y="223367"/>
                  </a:lnTo>
                  <a:lnTo>
                    <a:pt x="62160" y="257942"/>
                  </a:lnTo>
                  <a:lnTo>
                    <a:pt x="103997" y="284057"/>
                  </a:lnTo>
                  <a:lnTo>
                    <a:pt x="150381" y="300566"/>
                  </a:lnTo>
                  <a:lnTo>
                    <a:pt x="199517" y="306323"/>
                  </a:lnTo>
                  <a:lnTo>
                    <a:pt x="244648" y="301621"/>
                  </a:lnTo>
                  <a:lnTo>
                    <a:pt x="286988" y="288153"/>
                  </a:lnTo>
                  <a:lnTo>
                    <a:pt x="325541" y="266878"/>
                  </a:lnTo>
                  <a:lnTo>
                    <a:pt x="359314" y="238753"/>
                  </a:lnTo>
                  <a:lnTo>
                    <a:pt x="387313" y="204737"/>
                  </a:lnTo>
                  <a:lnTo>
                    <a:pt x="408543" y="165788"/>
                  </a:lnTo>
                  <a:lnTo>
                    <a:pt x="422010" y="122864"/>
                  </a:lnTo>
                  <a:lnTo>
                    <a:pt x="426720" y="76923"/>
                  </a:lnTo>
                  <a:lnTo>
                    <a:pt x="425870" y="60236"/>
                  </a:lnTo>
                  <a:lnTo>
                    <a:pt x="423545" y="43208"/>
                  </a:lnTo>
                  <a:lnTo>
                    <a:pt x="420076" y="25956"/>
                  </a:lnTo>
                  <a:lnTo>
                    <a:pt x="415798" y="8597"/>
                  </a:lnTo>
                  <a:lnTo>
                    <a:pt x="414909" y="3949"/>
                  </a:lnTo>
                  <a:lnTo>
                    <a:pt x="409828" y="0"/>
                  </a:lnTo>
                  <a:lnTo>
                    <a:pt x="404240" y="0"/>
                  </a:lnTo>
                  <a:close/>
                </a:path>
              </a:pathLst>
            </a:custGeom>
            <a:ln w="9525">
              <a:solidFill>
                <a:srgbClr val="BAFF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54067" y="3870960"/>
              <a:ext cx="425450" cy="307975"/>
            </a:xfrm>
            <a:custGeom>
              <a:avLst/>
              <a:gdLst/>
              <a:ahLst/>
              <a:cxnLst/>
              <a:rect l="l" t="t" r="r" b="b"/>
              <a:pathLst>
                <a:path w="425450" h="307975">
                  <a:moveTo>
                    <a:pt x="225806" y="0"/>
                  </a:moveTo>
                  <a:lnTo>
                    <a:pt x="180734" y="4720"/>
                  </a:lnTo>
                  <a:lnTo>
                    <a:pt x="138553" y="18230"/>
                  </a:lnTo>
                  <a:lnTo>
                    <a:pt x="100223" y="39552"/>
                  </a:lnTo>
                  <a:lnTo>
                    <a:pt x="66706" y="67708"/>
                  </a:lnTo>
                  <a:lnTo>
                    <a:pt x="38964" y="101722"/>
                  </a:lnTo>
                  <a:lnTo>
                    <a:pt x="17958" y="140615"/>
                  </a:lnTo>
                  <a:lnTo>
                    <a:pt x="4649" y="183411"/>
                  </a:lnTo>
                  <a:lnTo>
                    <a:pt x="0" y="229133"/>
                  </a:lnTo>
                  <a:lnTo>
                    <a:pt x="849" y="246578"/>
                  </a:lnTo>
                  <a:lnTo>
                    <a:pt x="3175" y="263902"/>
                  </a:lnTo>
                  <a:lnTo>
                    <a:pt x="6643" y="280993"/>
                  </a:lnTo>
                  <a:lnTo>
                    <a:pt x="10922" y="297738"/>
                  </a:lnTo>
                  <a:lnTo>
                    <a:pt x="11937" y="304965"/>
                  </a:lnTo>
                  <a:lnTo>
                    <a:pt x="17145" y="307847"/>
                  </a:lnTo>
                  <a:lnTo>
                    <a:pt x="25400" y="307733"/>
                  </a:lnTo>
                  <a:lnTo>
                    <a:pt x="33782" y="306336"/>
                  </a:lnTo>
                  <a:lnTo>
                    <a:pt x="37465" y="297738"/>
                  </a:lnTo>
                  <a:lnTo>
                    <a:pt x="36195" y="290385"/>
                  </a:lnTo>
                  <a:lnTo>
                    <a:pt x="31990" y="275648"/>
                  </a:lnTo>
                  <a:lnTo>
                    <a:pt x="28559" y="260678"/>
                  </a:lnTo>
                  <a:lnTo>
                    <a:pt x="26247" y="245249"/>
                  </a:lnTo>
                  <a:lnTo>
                    <a:pt x="25400" y="229133"/>
                  </a:lnTo>
                  <a:lnTo>
                    <a:pt x="30736" y="182761"/>
                  </a:lnTo>
                  <a:lnTo>
                    <a:pt x="45914" y="140053"/>
                  </a:lnTo>
                  <a:lnTo>
                    <a:pt x="69687" y="102274"/>
                  </a:lnTo>
                  <a:lnTo>
                    <a:pt x="100809" y="70688"/>
                  </a:lnTo>
                  <a:lnTo>
                    <a:pt x="138033" y="46562"/>
                  </a:lnTo>
                  <a:lnTo>
                    <a:pt x="180114" y="31158"/>
                  </a:lnTo>
                  <a:lnTo>
                    <a:pt x="225806" y="25742"/>
                  </a:lnTo>
                  <a:lnTo>
                    <a:pt x="272696" y="31485"/>
                  </a:lnTo>
                  <a:lnTo>
                    <a:pt x="316039" y="47798"/>
                  </a:lnTo>
                  <a:lnTo>
                    <a:pt x="354143" y="73304"/>
                  </a:lnTo>
                  <a:lnTo>
                    <a:pt x="385318" y="106629"/>
                  </a:lnTo>
                  <a:lnTo>
                    <a:pt x="351536" y="106629"/>
                  </a:lnTo>
                  <a:lnTo>
                    <a:pt x="345440" y="112737"/>
                  </a:lnTo>
                  <a:lnTo>
                    <a:pt x="345440" y="128689"/>
                  </a:lnTo>
                  <a:lnTo>
                    <a:pt x="351536" y="134785"/>
                  </a:lnTo>
                  <a:lnTo>
                    <a:pt x="419100" y="134785"/>
                  </a:lnTo>
                  <a:lnTo>
                    <a:pt x="425196" y="128689"/>
                  </a:lnTo>
                  <a:lnTo>
                    <a:pt x="425196" y="58839"/>
                  </a:lnTo>
                  <a:lnTo>
                    <a:pt x="419100" y="52692"/>
                  </a:lnTo>
                  <a:lnTo>
                    <a:pt x="404622" y="52692"/>
                  </a:lnTo>
                  <a:lnTo>
                    <a:pt x="398653" y="58839"/>
                  </a:lnTo>
                  <a:lnTo>
                    <a:pt x="398653" y="82092"/>
                  </a:lnTo>
                  <a:lnTo>
                    <a:pt x="363162" y="48086"/>
                  </a:lnTo>
                  <a:lnTo>
                    <a:pt x="321325" y="22220"/>
                  </a:lnTo>
                  <a:lnTo>
                    <a:pt x="274941" y="5767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54067" y="3870960"/>
              <a:ext cx="425450" cy="307975"/>
            </a:xfrm>
            <a:custGeom>
              <a:avLst/>
              <a:gdLst/>
              <a:ahLst/>
              <a:cxnLst/>
              <a:rect l="l" t="t" r="r" b="b"/>
              <a:pathLst>
                <a:path w="425450" h="307975">
                  <a:moveTo>
                    <a:pt x="225806" y="0"/>
                  </a:moveTo>
                  <a:lnTo>
                    <a:pt x="180734" y="4720"/>
                  </a:lnTo>
                  <a:lnTo>
                    <a:pt x="138553" y="18230"/>
                  </a:lnTo>
                  <a:lnTo>
                    <a:pt x="100223" y="39552"/>
                  </a:lnTo>
                  <a:lnTo>
                    <a:pt x="66706" y="67708"/>
                  </a:lnTo>
                  <a:lnTo>
                    <a:pt x="38964" y="101722"/>
                  </a:lnTo>
                  <a:lnTo>
                    <a:pt x="17958" y="140615"/>
                  </a:lnTo>
                  <a:lnTo>
                    <a:pt x="4649" y="183411"/>
                  </a:lnTo>
                  <a:lnTo>
                    <a:pt x="0" y="229133"/>
                  </a:lnTo>
                  <a:lnTo>
                    <a:pt x="849" y="246578"/>
                  </a:lnTo>
                  <a:lnTo>
                    <a:pt x="3175" y="263902"/>
                  </a:lnTo>
                  <a:lnTo>
                    <a:pt x="6643" y="280993"/>
                  </a:lnTo>
                  <a:lnTo>
                    <a:pt x="10922" y="297738"/>
                  </a:lnTo>
                  <a:lnTo>
                    <a:pt x="11937" y="304965"/>
                  </a:lnTo>
                  <a:lnTo>
                    <a:pt x="17145" y="307847"/>
                  </a:lnTo>
                  <a:lnTo>
                    <a:pt x="23114" y="307847"/>
                  </a:lnTo>
                  <a:lnTo>
                    <a:pt x="24257" y="307847"/>
                  </a:lnTo>
                  <a:lnTo>
                    <a:pt x="25400" y="307733"/>
                  </a:lnTo>
                  <a:lnTo>
                    <a:pt x="26543" y="307530"/>
                  </a:lnTo>
                  <a:lnTo>
                    <a:pt x="33782" y="306336"/>
                  </a:lnTo>
                  <a:lnTo>
                    <a:pt x="37465" y="297738"/>
                  </a:lnTo>
                  <a:lnTo>
                    <a:pt x="36195" y="290385"/>
                  </a:lnTo>
                  <a:lnTo>
                    <a:pt x="31990" y="275648"/>
                  </a:lnTo>
                  <a:lnTo>
                    <a:pt x="28559" y="260678"/>
                  </a:lnTo>
                  <a:lnTo>
                    <a:pt x="26247" y="245249"/>
                  </a:lnTo>
                  <a:lnTo>
                    <a:pt x="25400" y="229133"/>
                  </a:lnTo>
                  <a:lnTo>
                    <a:pt x="30736" y="182761"/>
                  </a:lnTo>
                  <a:lnTo>
                    <a:pt x="45914" y="140053"/>
                  </a:lnTo>
                  <a:lnTo>
                    <a:pt x="69687" y="102274"/>
                  </a:lnTo>
                  <a:lnTo>
                    <a:pt x="100809" y="70688"/>
                  </a:lnTo>
                  <a:lnTo>
                    <a:pt x="138033" y="46562"/>
                  </a:lnTo>
                  <a:lnTo>
                    <a:pt x="180114" y="31158"/>
                  </a:lnTo>
                  <a:lnTo>
                    <a:pt x="225806" y="25742"/>
                  </a:lnTo>
                  <a:lnTo>
                    <a:pt x="272696" y="31485"/>
                  </a:lnTo>
                  <a:lnTo>
                    <a:pt x="316039" y="47798"/>
                  </a:lnTo>
                  <a:lnTo>
                    <a:pt x="354143" y="73304"/>
                  </a:lnTo>
                  <a:lnTo>
                    <a:pt x="385318" y="106629"/>
                  </a:lnTo>
                  <a:lnTo>
                    <a:pt x="358775" y="106629"/>
                  </a:lnTo>
                  <a:lnTo>
                    <a:pt x="351536" y="106629"/>
                  </a:lnTo>
                  <a:lnTo>
                    <a:pt x="345440" y="112737"/>
                  </a:lnTo>
                  <a:lnTo>
                    <a:pt x="345440" y="120091"/>
                  </a:lnTo>
                  <a:lnTo>
                    <a:pt x="345440" y="128689"/>
                  </a:lnTo>
                  <a:lnTo>
                    <a:pt x="351536" y="134785"/>
                  </a:lnTo>
                  <a:lnTo>
                    <a:pt x="358775" y="134785"/>
                  </a:lnTo>
                  <a:lnTo>
                    <a:pt x="411861" y="134785"/>
                  </a:lnTo>
                  <a:lnTo>
                    <a:pt x="419100" y="134785"/>
                  </a:lnTo>
                  <a:lnTo>
                    <a:pt x="425196" y="128689"/>
                  </a:lnTo>
                  <a:lnTo>
                    <a:pt x="425196" y="120091"/>
                  </a:lnTo>
                  <a:lnTo>
                    <a:pt x="425196" y="67398"/>
                  </a:lnTo>
                  <a:lnTo>
                    <a:pt x="425196" y="58839"/>
                  </a:lnTo>
                  <a:lnTo>
                    <a:pt x="419100" y="52692"/>
                  </a:lnTo>
                  <a:lnTo>
                    <a:pt x="411861" y="52692"/>
                  </a:lnTo>
                  <a:lnTo>
                    <a:pt x="404622" y="52692"/>
                  </a:lnTo>
                  <a:lnTo>
                    <a:pt x="398653" y="58839"/>
                  </a:lnTo>
                  <a:lnTo>
                    <a:pt x="398653" y="67398"/>
                  </a:lnTo>
                  <a:lnTo>
                    <a:pt x="398653" y="82092"/>
                  </a:lnTo>
                  <a:lnTo>
                    <a:pt x="363162" y="48086"/>
                  </a:lnTo>
                  <a:lnTo>
                    <a:pt x="321325" y="22220"/>
                  </a:lnTo>
                  <a:lnTo>
                    <a:pt x="274941" y="5767"/>
                  </a:lnTo>
                  <a:lnTo>
                    <a:pt x="225806" y="0"/>
                  </a:lnTo>
                  <a:close/>
                </a:path>
              </a:pathLst>
            </a:custGeom>
            <a:ln w="9525">
              <a:solidFill>
                <a:srgbClr val="BAFF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4839" y="3953256"/>
              <a:ext cx="289560" cy="294640"/>
            </a:xfrm>
            <a:custGeom>
              <a:avLst/>
              <a:gdLst/>
              <a:ahLst/>
              <a:cxnLst/>
              <a:rect l="l" t="t" r="r" b="b"/>
              <a:pathLst>
                <a:path w="289560" h="294639">
                  <a:moveTo>
                    <a:pt x="217170" y="210781"/>
                  </a:moveTo>
                  <a:lnTo>
                    <a:pt x="73279" y="210781"/>
                  </a:lnTo>
                  <a:lnTo>
                    <a:pt x="76581" y="212026"/>
                  </a:lnTo>
                  <a:lnTo>
                    <a:pt x="78486" y="214477"/>
                  </a:lnTo>
                  <a:lnTo>
                    <a:pt x="83312" y="219367"/>
                  </a:lnTo>
                  <a:lnTo>
                    <a:pt x="83312" y="227926"/>
                  </a:lnTo>
                  <a:lnTo>
                    <a:pt x="78486" y="232829"/>
                  </a:lnTo>
                  <a:lnTo>
                    <a:pt x="51943" y="261035"/>
                  </a:lnTo>
                  <a:lnTo>
                    <a:pt x="69296" y="273620"/>
                  </a:lnTo>
                  <a:lnTo>
                    <a:pt x="88566" y="283560"/>
                  </a:lnTo>
                  <a:lnTo>
                    <a:pt x="109432" y="290512"/>
                  </a:lnTo>
                  <a:lnTo>
                    <a:pt x="131572" y="294132"/>
                  </a:lnTo>
                  <a:lnTo>
                    <a:pt x="131572" y="246329"/>
                  </a:lnTo>
                  <a:lnTo>
                    <a:pt x="137540" y="240182"/>
                  </a:lnTo>
                  <a:lnTo>
                    <a:pt x="218324" y="240182"/>
                  </a:lnTo>
                  <a:lnTo>
                    <a:pt x="211074" y="232829"/>
                  </a:lnTo>
                  <a:lnTo>
                    <a:pt x="207518" y="227926"/>
                  </a:lnTo>
                  <a:lnTo>
                    <a:pt x="207518" y="219367"/>
                  </a:lnTo>
                  <a:lnTo>
                    <a:pt x="211074" y="214477"/>
                  </a:lnTo>
                  <a:lnTo>
                    <a:pt x="213487" y="212026"/>
                  </a:lnTo>
                  <a:lnTo>
                    <a:pt x="217170" y="210781"/>
                  </a:lnTo>
                  <a:close/>
                </a:path>
                <a:path w="289560" h="294639">
                  <a:moveTo>
                    <a:pt x="218324" y="240182"/>
                  </a:moveTo>
                  <a:lnTo>
                    <a:pt x="153162" y="240182"/>
                  </a:lnTo>
                  <a:lnTo>
                    <a:pt x="159258" y="246329"/>
                  </a:lnTo>
                  <a:lnTo>
                    <a:pt x="159258" y="294132"/>
                  </a:lnTo>
                  <a:lnTo>
                    <a:pt x="181165" y="290512"/>
                  </a:lnTo>
                  <a:lnTo>
                    <a:pt x="201739" y="283560"/>
                  </a:lnTo>
                  <a:lnTo>
                    <a:pt x="220980" y="273620"/>
                  </a:lnTo>
                  <a:lnTo>
                    <a:pt x="238887" y="261035"/>
                  </a:lnTo>
                  <a:lnTo>
                    <a:pt x="218324" y="240182"/>
                  </a:lnTo>
                  <a:close/>
                </a:path>
                <a:path w="289560" h="294639">
                  <a:moveTo>
                    <a:pt x="33782" y="52705"/>
                  </a:moveTo>
                  <a:lnTo>
                    <a:pt x="21413" y="70337"/>
                  </a:lnTo>
                  <a:lnTo>
                    <a:pt x="11509" y="89930"/>
                  </a:lnTo>
                  <a:lnTo>
                    <a:pt x="4296" y="111135"/>
                  </a:lnTo>
                  <a:lnTo>
                    <a:pt x="0" y="133604"/>
                  </a:lnTo>
                  <a:lnTo>
                    <a:pt x="47117" y="133604"/>
                  </a:lnTo>
                  <a:lnTo>
                    <a:pt x="53086" y="139712"/>
                  </a:lnTo>
                  <a:lnTo>
                    <a:pt x="53086" y="154419"/>
                  </a:lnTo>
                  <a:lnTo>
                    <a:pt x="47117" y="160566"/>
                  </a:lnTo>
                  <a:lnTo>
                    <a:pt x="0" y="160566"/>
                  </a:lnTo>
                  <a:lnTo>
                    <a:pt x="4296" y="183029"/>
                  </a:lnTo>
                  <a:lnTo>
                    <a:pt x="11509" y="204352"/>
                  </a:lnTo>
                  <a:lnTo>
                    <a:pt x="21413" y="224299"/>
                  </a:lnTo>
                  <a:lnTo>
                    <a:pt x="33782" y="242633"/>
                  </a:lnTo>
                  <a:lnTo>
                    <a:pt x="60325" y="214477"/>
                  </a:lnTo>
                  <a:lnTo>
                    <a:pt x="62737" y="212026"/>
                  </a:lnTo>
                  <a:lnTo>
                    <a:pt x="66421" y="210781"/>
                  </a:lnTo>
                  <a:lnTo>
                    <a:pt x="275986" y="210781"/>
                  </a:lnTo>
                  <a:lnTo>
                    <a:pt x="279146" y="204352"/>
                  </a:lnTo>
                  <a:lnTo>
                    <a:pt x="285996" y="183029"/>
                  </a:lnTo>
                  <a:lnTo>
                    <a:pt x="289368" y="161772"/>
                  </a:lnTo>
                  <a:lnTo>
                    <a:pt x="136398" y="161772"/>
                  </a:lnTo>
                  <a:lnTo>
                    <a:pt x="130301" y="155663"/>
                  </a:lnTo>
                  <a:lnTo>
                    <a:pt x="130301" y="85801"/>
                  </a:lnTo>
                  <a:lnTo>
                    <a:pt x="132732" y="83350"/>
                  </a:lnTo>
                  <a:lnTo>
                    <a:pt x="66039" y="83350"/>
                  </a:lnTo>
                  <a:lnTo>
                    <a:pt x="62737" y="82105"/>
                  </a:lnTo>
                  <a:lnTo>
                    <a:pt x="33782" y="52705"/>
                  </a:lnTo>
                  <a:close/>
                </a:path>
                <a:path w="289560" h="294639">
                  <a:moveTo>
                    <a:pt x="275986" y="210781"/>
                  </a:moveTo>
                  <a:lnTo>
                    <a:pt x="224027" y="210781"/>
                  </a:lnTo>
                  <a:lnTo>
                    <a:pt x="227457" y="212026"/>
                  </a:lnTo>
                  <a:lnTo>
                    <a:pt x="229235" y="214477"/>
                  </a:lnTo>
                  <a:lnTo>
                    <a:pt x="256921" y="242633"/>
                  </a:lnTo>
                  <a:lnTo>
                    <a:pt x="269343" y="224299"/>
                  </a:lnTo>
                  <a:lnTo>
                    <a:pt x="275986" y="210781"/>
                  </a:lnTo>
                  <a:close/>
                </a:path>
                <a:path w="289560" h="294639">
                  <a:moveTo>
                    <a:pt x="243712" y="133604"/>
                  </a:moveTo>
                  <a:lnTo>
                    <a:pt x="178562" y="133604"/>
                  </a:lnTo>
                  <a:lnTo>
                    <a:pt x="184531" y="139712"/>
                  </a:lnTo>
                  <a:lnTo>
                    <a:pt x="184531" y="155663"/>
                  </a:lnTo>
                  <a:lnTo>
                    <a:pt x="178562" y="161772"/>
                  </a:lnTo>
                  <a:lnTo>
                    <a:pt x="289368" y="161772"/>
                  </a:lnTo>
                  <a:lnTo>
                    <a:pt x="289560" y="160566"/>
                  </a:lnTo>
                  <a:lnTo>
                    <a:pt x="243712" y="160566"/>
                  </a:lnTo>
                  <a:lnTo>
                    <a:pt x="237617" y="154419"/>
                  </a:lnTo>
                  <a:lnTo>
                    <a:pt x="237617" y="139712"/>
                  </a:lnTo>
                  <a:lnTo>
                    <a:pt x="243712" y="133604"/>
                  </a:lnTo>
                  <a:close/>
                </a:path>
                <a:path w="289560" h="294639">
                  <a:moveTo>
                    <a:pt x="211074" y="79654"/>
                  </a:moveTo>
                  <a:lnTo>
                    <a:pt x="150749" y="79654"/>
                  </a:lnTo>
                  <a:lnTo>
                    <a:pt x="156845" y="85801"/>
                  </a:lnTo>
                  <a:lnTo>
                    <a:pt x="156845" y="133604"/>
                  </a:lnTo>
                  <a:lnTo>
                    <a:pt x="289560" y="133604"/>
                  </a:lnTo>
                  <a:lnTo>
                    <a:pt x="285996" y="111135"/>
                  </a:lnTo>
                  <a:lnTo>
                    <a:pt x="279146" y="89930"/>
                  </a:lnTo>
                  <a:lnTo>
                    <a:pt x="275853" y="83350"/>
                  </a:lnTo>
                  <a:lnTo>
                    <a:pt x="217170" y="83350"/>
                  </a:lnTo>
                  <a:lnTo>
                    <a:pt x="213487" y="82105"/>
                  </a:lnTo>
                  <a:lnTo>
                    <a:pt x="211074" y="79654"/>
                  </a:lnTo>
                  <a:close/>
                </a:path>
                <a:path w="289560" h="294639">
                  <a:moveTo>
                    <a:pt x="131572" y="0"/>
                  </a:moveTo>
                  <a:lnTo>
                    <a:pt x="109432" y="4338"/>
                  </a:lnTo>
                  <a:lnTo>
                    <a:pt x="88566" y="11660"/>
                  </a:lnTo>
                  <a:lnTo>
                    <a:pt x="69296" y="21736"/>
                  </a:lnTo>
                  <a:lnTo>
                    <a:pt x="51943" y="34340"/>
                  </a:lnTo>
                  <a:lnTo>
                    <a:pt x="83312" y="66205"/>
                  </a:lnTo>
                  <a:lnTo>
                    <a:pt x="83312" y="75996"/>
                  </a:lnTo>
                  <a:lnTo>
                    <a:pt x="78486" y="79654"/>
                  </a:lnTo>
                  <a:lnTo>
                    <a:pt x="76073" y="82105"/>
                  </a:lnTo>
                  <a:lnTo>
                    <a:pt x="72644" y="83350"/>
                  </a:lnTo>
                  <a:lnTo>
                    <a:pt x="132732" y="83350"/>
                  </a:lnTo>
                  <a:lnTo>
                    <a:pt x="136398" y="79654"/>
                  </a:lnTo>
                  <a:lnTo>
                    <a:pt x="211074" y="79654"/>
                  </a:lnTo>
                  <a:lnTo>
                    <a:pt x="207518" y="74752"/>
                  </a:lnTo>
                  <a:lnTo>
                    <a:pt x="207518" y="66205"/>
                  </a:lnTo>
                  <a:lnTo>
                    <a:pt x="211074" y="61302"/>
                  </a:lnTo>
                  <a:lnTo>
                    <a:pt x="218659" y="53949"/>
                  </a:lnTo>
                  <a:lnTo>
                    <a:pt x="137540" y="53949"/>
                  </a:lnTo>
                  <a:lnTo>
                    <a:pt x="131572" y="47802"/>
                  </a:lnTo>
                  <a:lnTo>
                    <a:pt x="131572" y="0"/>
                  </a:lnTo>
                  <a:close/>
                </a:path>
                <a:path w="289560" h="294639">
                  <a:moveTo>
                    <a:pt x="256921" y="52705"/>
                  </a:moveTo>
                  <a:lnTo>
                    <a:pt x="229235" y="79654"/>
                  </a:lnTo>
                  <a:lnTo>
                    <a:pt x="227457" y="82105"/>
                  </a:lnTo>
                  <a:lnTo>
                    <a:pt x="224027" y="83350"/>
                  </a:lnTo>
                  <a:lnTo>
                    <a:pt x="275853" y="83350"/>
                  </a:lnTo>
                  <a:lnTo>
                    <a:pt x="269343" y="70337"/>
                  </a:lnTo>
                  <a:lnTo>
                    <a:pt x="256921" y="52705"/>
                  </a:lnTo>
                  <a:close/>
                </a:path>
                <a:path w="289560" h="294639">
                  <a:moveTo>
                    <a:pt x="159258" y="0"/>
                  </a:moveTo>
                  <a:lnTo>
                    <a:pt x="159258" y="47802"/>
                  </a:lnTo>
                  <a:lnTo>
                    <a:pt x="153162" y="53949"/>
                  </a:lnTo>
                  <a:lnTo>
                    <a:pt x="218659" y="53949"/>
                  </a:lnTo>
                  <a:lnTo>
                    <a:pt x="238887" y="34340"/>
                  </a:lnTo>
                  <a:lnTo>
                    <a:pt x="220979" y="21736"/>
                  </a:lnTo>
                  <a:lnTo>
                    <a:pt x="201739" y="11660"/>
                  </a:lnTo>
                  <a:lnTo>
                    <a:pt x="181165" y="4338"/>
                  </a:lnTo>
                  <a:lnTo>
                    <a:pt x="159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0379" y="4028148"/>
              <a:ext cx="63754" cy="9164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34839" y="3953256"/>
              <a:ext cx="289560" cy="294640"/>
            </a:xfrm>
            <a:custGeom>
              <a:avLst/>
              <a:gdLst/>
              <a:ahLst/>
              <a:cxnLst/>
              <a:rect l="l" t="t" r="r" b="b"/>
              <a:pathLst>
                <a:path w="289560" h="294639">
                  <a:moveTo>
                    <a:pt x="131572" y="0"/>
                  </a:moveTo>
                  <a:lnTo>
                    <a:pt x="109432" y="4338"/>
                  </a:lnTo>
                  <a:lnTo>
                    <a:pt x="88566" y="11660"/>
                  </a:lnTo>
                  <a:lnTo>
                    <a:pt x="69296" y="21736"/>
                  </a:lnTo>
                  <a:lnTo>
                    <a:pt x="51943" y="34340"/>
                  </a:lnTo>
                  <a:lnTo>
                    <a:pt x="78486" y="61302"/>
                  </a:lnTo>
                  <a:lnTo>
                    <a:pt x="83312" y="66205"/>
                  </a:lnTo>
                  <a:lnTo>
                    <a:pt x="83312" y="75996"/>
                  </a:lnTo>
                  <a:lnTo>
                    <a:pt x="78486" y="79654"/>
                  </a:lnTo>
                  <a:lnTo>
                    <a:pt x="76073" y="82105"/>
                  </a:lnTo>
                  <a:lnTo>
                    <a:pt x="72644" y="83350"/>
                  </a:lnTo>
                  <a:lnTo>
                    <a:pt x="69342" y="83350"/>
                  </a:lnTo>
                  <a:lnTo>
                    <a:pt x="66039" y="83350"/>
                  </a:lnTo>
                  <a:lnTo>
                    <a:pt x="62737" y="82105"/>
                  </a:lnTo>
                  <a:lnTo>
                    <a:pt x="60325" y="79654"/>
                  </a:lnTo>
                  <a:lnTo>
                    <a:pt x="33782" y="52705"/>
                  </a:lnTo>
                  <a:lnTo>
                    <a:pt x="21413" y="70337"/>
                  </a:lnTo>
                  <a:lnTo>
                    <a:pt x="11509" y="89930"/>
                  </a:lnTo>
                  <a:lnTo>
                    <a:pt x="4296" y="111135"/>
                  </a:lnTo>
                  <a:lnTo>
                    <a:pt x="0" y="133604"/>
                  </a:lnTo>
                  <a:lnTo>
                    <a:pt x="39877" y="133604"/>
                  </a:lnTo>
                  <a:lnTo>
                    <a:pt x="47117" y="133604"/>
                  </a:lnTo>
                  <a:lnTo>
                    <a:pt x="53086" y="139712"/>
                  </a:lnTo>
                  <a:lnTo>
                    <a:pt x="53086" y="147066"/>
                  </a:lnTo>
                  <a:lnTo>
                    <a:pt x="53086" y="154419"/>
                  </a:lnTo>
                  <a:lnTo>
                    <a:pt x="47117" y="160566"/>
                  </a:lnTo>
                  <a:lnTo>
                    <a:pt x="39877" y="160566"/>
                  </a:lnTo>
                  <a:lnTo>
                    <a:pt x="0" y="160566"/>
                  </a:lnTo>
                  <a:lnTo>
                    <a:pt x="4296" y="183029"/>
                  </a:lnTo>
                  <a:lnTo>
                    <a:pt x="11509" y="204352"/>
                  </a:lnTo>
                  <a:lnTo>
                    <a:pt x="21413" y="224299"/>
                  </a:lnTo>
                  <a:lnTo>
                    <a:pt x="33782" y="242633"/>
                  </a:lnTo>
                  <a:lnTo>
                    <a:pt x="60325" y="214477"/>
                  </a:lnTo>
                  <a:lnTo>
                    <a:pt x="62737" y="212026"/>
                  </a:lnTo>
                  <a:lnTo>
                    <a:pt x="66421" y="210781"/>
                  </a:lnTo>
                  <a:lnTo>
                    <a:pt x="69850" y="210781"/>
                  </a:lnTo>
                  <a:lnTo>
                    <a:pt x="73279" y="210781"/>
                  </a:lnTo>
                  <a:lnTo>
                    <a:pt x="76581" y="212026"/>
                  </a:lnTo>
                  <a:lnTo>
                    <a:pt x="78486" y="214477"/>
                  </a:lnTo>
                  <a:lnTo>
                    <a:pt x="83312" y="219367"/>
                  </a:lnTo>
                  <a:lnTo>
                    <a:pt x="83312" y="227926"/>
                  </a:lnTo>
                  <a:lnTo>
                    <a:pt x="78486" y="232829"/>
                  </a:lnTo>
                  <a:lnTo>
                    <a:pt x="51943" y="261035"/>
                  </a:lnTo>
                  <a:lnTo>
                    <a:pt x="69296" y="273620"/>
                  </a:lnTo>
                  <a:lnTo>
                    <a:pt x="88566" y="283560"/>
                  </a:lnTo>
                  <a:lnTo>
                    <a:pt x="109432" y="290512"/>
                  </a:lnTo>
                  <a:lnTo>
                    <a:pt x="131572" y="294132"/>
                  </a:lnTo>
                  <a:lnTo>
                    <a:pt x="131572" y="254889"/>
                  </a:lnTo>
                  <a:lnTo>
                    <a:pt x="131572" y="246329"/>
                  </a:lnTo>
                  <a:lnTo>
                    <a:pt x="137540" y="240182"/>
                  </a:lnTo>
                  <a:lnTo>
                    <a:pt x="144780" y="240182"/>
                  </a:lnTo>
                  <a:lnTo>
                    <a:pt x="153162" y="240182"/>
                  </a:lnTo>
                  <a:lnTo>
                    <a:pt x="159258" y="246329"/>
                  </a:lnTo>
                  <a:lnTo>
                    <a:pt x="159258" y="254889"/>
                  </a:lnTo>
                  <a:lnTo>
                    <a:pt x="159258" y="294132"/>
                  </a:lnTo>
                  <a:lnTo>
                    <a:pt x="181165" y="290512"/>
                  </a:lnTo>
                  <a:lnTo>
                    <a:pt x="201739" y="283560"/>
                  </a:lnTo>
                  <a:lnTo>
                    <a:pt x="220980" y="273620"/>
                  </a:lnTo>
                  <a:lnTo>
                    <a:pt x="238887" y="261035"/>
                  </a:lnTo>
                  <a:lnTo>
                    <a:pt x="211074" y="232829"/>
                  </a:lnTo>
                  <a:lnTo>
                    <a:pt x="207518" y="227926"/>
                  </a:lnTo>
                  <a:lnTo>
                    <a:pt x="207518" y="219367"/>
                  </a:lnTo>
                  <a:lnTo>
                    <a:pt x="211074" y="214477"/>
                  </a:lnTo>
                  <a:lnTo>
                    <a:pt x="213487" y="212026"/>
                  </a:lnTo>
                  <a:lnTo>
                    <a:pt x="217170" y="210781"/>
                  </a:lnTo>
                  <a:lnTo>
                    <a:pt x="220599" y="210781"/>
                  </a:lnTo>
                  <a:lnTo>
                    <a:pt x="224027" y="210781"/>
                  </a:lnTo>
                  <a:lnTo>
                    <a:pt x="227457" y="212026"/>
                  </a:lnTo>
                  <a:lnTo>
                    <a:pt x="229235" y="214477"/>
                  </a:lnTo>
                  <a:lnTo>
                    <a:pt x="256921" y="242633"/>
                  </a:lnTo>
                  <a:lnTo>
                    <a:pt x="269343" y="224299"/>
                  </a:lnTo>
                  <a:lnTo>
                    <a:pt x="279146" y="204352"/>
                  </a:lnTo>
                  <a:lnTo>
                    <a:pt x="285996" y="183029"/>
                  </a:lnTo>
                  <a:lnTo>
                    <a:pt x="289560" y="160566"/>
                  </a:lnTo>
                  <a:lnTo>
                    <a:pt x="250951" y="160566"/>
                  </a:lnTo>
                  <a:lnTo>
                    <a:pt x="243712" y="160566"/>
                  </a:lnTo>
                  <a:lnTo>
                    <a:pt x="237617" y="154419"/>
                  </a:lnTo>
                  <a:lnTo>
                    <a:pt x="237617" y="147066"/>
                  </a:lnTo>
                  <a:lnTo>
                    <a:pt x="237617" y="139712"/>
                  </a:lnTo>
                  <a:lnTo>
                    <a:pt x="243712" y="133604"/>
                  </a:lnTo>
                  <a:lnTo>
                    <a:pt x="250951" y="133604"/>
                  </a:lnTo>
                  <a:lnTo>
                    <a:pt x="289560" y="133604"/>
                  </a:lnTo>
                  <a:lnTo>
                    <a:pt x="285996" y="111135"/>
                  </a:lnTo>
                  <a:lnTo>
                    <a:pt x="279146" y="89930"/>
                  </a:lnTo>
                  <a:lnTo>
                    <a:pt x="269343" y="70337"/>
                  </a:lnTo>
                  <a:lnTo>
                    <a:pt x="256921" y="52705"/>
                  </a:lnTo>
                  <a:lnTo>
                    <a:pt x="229235" y="79654"/>
                  </a:lnTo>
                  <a:lnTo>
                    <a:pt x="227457" y="82105"/>
                  </a:lnTo>
                  <a:lnTo>
                    <a:pt x="224027" y="83350"/>
                  </a:lnTo>
                  <a:lnTo>
                    <a:pt x="220599" y="83350"/>
                  </a:lnTo>
                  <a:lnTo>
                    <a:pt x="217170" y="83350"/>
                  </a:lnTo>
                  <a:lnTo>
                    <a:pt x="213487" y="82105"/>
                  </a:lnTo>
                  <a:lnTo>
                    <a:pt x="211074" y="79654"/>
                  </a:lnTo>
                  <a:lnTo>
                    <a:pt x="207518" y="74752"/>
                  </a:lnTo>
                  <a:lnTo>
                    <a:pt x="207518" y="66205"/>
                  </a:lnTo>
                  <a:lnTo>
                    <a:pt x="211074" y="61302"/>
                  </a:lnTo>
                  <a:lnTo>
                    <a:pt x="238887" y="34340"/>
                  </a:lnTo>
                  <a:lnTo>
                    <a:pt x="220979" y="21736"/>
                  </a:lnTo>
                  <a:lnTo>
                    <a:pt x="201739" y="11660"/>
                  </a:lnTo>
                  <a:lnTo>
                    <a:pt x="181165" y="4338"/>
                  </a:lnTo>
                  <a:lnTo>
                    <a:pt x="159258" y="0"/>
                  </a:lnTo>
                  <a:lnTo>
                    <a:pt x="159258" y="40449"/>
                  </a:lnTo>
                  <a:lnTo>
                    <a:pt x="159258" y="47802"/>
                  </a:lnTo>
                  <a:lnTo>
                    <a:pt x="153162" y="53949"/>
                  </a:lnTo>
                  <a:lnTo>
                    <a:pt x="144780" y="53949"/>
                  </a:lnTo>
                  <a:lnTo>
                    <a:pt x="137540" y="53949"/>
                  </a:lnTo>
                  <a:lnTo>
                    <a:pt x="131572" y="47802"/>
                  </a:lnTo>
                  <a:lnTo>
                    <a:pt x="131572" y="40449"/>
                  </a:lnTo>
                  <a:lnTo>
                    <a:pt x="131572" y="0"/>
                  </a:lnTo>
                  <a:close/>
                </a:path>
              </a:pathLst>
            </a:custGeom>
            <a:ln w="9525">
              <a:solidFill>
                <a:srgbClr val="BAFF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21053" y="3910685"/>
            <a:ext cx="5899150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100"/>
              </a:spcBef>
              <a:tabLst>
                <a:tab pos="4482465" algn="l"/>
              </a:tabLst>
            </a:pPr>
            <a:r>
              <a:rPr sz="3000" b="1" spc="-127" baseline="1388" dirty="0">
                <a:solidFill>
                  <a:srgbClr val="313D47"/>
                </a:solidFill>
                <a:latin typeface="Tahoma"/>
                <a:cs typeface="Tahoma"/>
              </a:rPr>
              <a:t>2</a:t>
            </a:r>
            <a:r>
              <a:rPr lang="tr-TR" sz="3000" b="1" spc="-127" baseline="1388" dirty="0">
                <a:solidFill>
                  <a:srgbClr val="313D47"/>
                </a:solidFill>
                <a:latin typeface="Tahoma"/>
                <a:cs typeface="Tahoma"/>
              </a:rPr>
              <a:t>4</a:t>
            </a:r>
            <a:r>
              <a:rPr sz="3000" b="1" spc="-127" baseline="1388" dirty="0">
                <a:solidFill>
                  <a:srgbClr val="313D47"/>
                </a:solidFill>
                <a:latin typeface="Tahoma"/>
                <a:cs typeface="Tahoma"/>
              </a:rPr>
              <a:t>:00-</a:t>
            </a:r>
            <a:r>
              <a:rPr sz="3000" b="1" spc="-15" baseline="1388" dirty="0">
                <a:solidFill>
                  <a:srgbClr val="313D47"/>
                </a:solidFill>
                <a:latin typeface="Tahoma"/>
                <a:cs typeface="Tahoma"/>
              </a:rPr>
              <a:t>0</a:t>
            </a:r>
            <a:r>
              <a:rPr lang="tr-TR" sz="3000" b="1" spc="-15" baseline="1388" dirty="0">
                <a:solidFill>
                  <a:srgbClr val="313D47"/>
                </a:solidFill>
                <a:latin typeface="Tahoma"/>
                <a:cs typeface="Tahoma"/>
              </a:rPr>
              <a:t>8</a:t>
            </a:r>
            <a:r>
              <a:rPr sz="3000" b="1" spc="-15" baseline="1388" dirty="0">
                <a:solidFill>
                  <a:srgbClr val="313D47"/>
                </a:solidFill>
                <a:latin typeface="Tahoma"/>
                <a:cs typeface="Tahoma"/>
              </a:rPr>
              <a:t>:00</a:t>
            </a:r>
            <a:r>
              <a:rPr sz="3000" b="1" baseline="1388" dirty="0">
                <a:solidFill>
                  <a:srgbClr val="313D47"/>
                </a:solidFill>
                <a:latin typeface="Tahoma"/>
                <a:cs typeface="Tahoma"/>
              </a:rPr>
              <a:t>	</a:t>
            </a:r>
            <a:r>
              <a:rPr sz="2000" b="1" spc="120" dirty="0">
                <a:solidFill>
                  <a:srgbClr val="313D47"/>
                </a:solidFill>
                <a:latin typeface="Tahoma"/>
                <a:cs typeface="Tahoma"/>
              </a:rPr>
              <a:t>A</a:t>
            </a:r>
            <a:r>
              <a:rPr sz="2000" b="1" spc="-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313D47"/>
                </a:solidFill>
                <a:latin typeface="Tahoma"/>
                <a:cs typeface="Tahoma"/>
              </a:rPr>
              <a:t>Shift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Günlük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çalışma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saati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7,5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saat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olup,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30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dk.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dinlenmedir.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(yemek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molası)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Ara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dinlenmeleri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çalışma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süresinden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sayılmaz.</a:t>
            </a:r>
            <a:r>
              <a:rPr sz="1050" spc="-10" dirty="0">
                <a:latin typeface="Arial MT"/>
                <a:cs typeface="Arial MT"/>
              </a:rPr>
              <a:t>(4857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sayılı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655" dirty="0">
                <a:latin typeface="Arial MT"/>
                <a:cs typeface="Arial MT"/>
              </a:rPr>
              <a:t>İş</a:t>
            </a:r>
            <a:r>
              <a:rPr sz="1050" spc="-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Kanunu</a:t>
            </a:r>
            <a:r>
              <a:rPr sz="1050" spc="-2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Madde</a:t>
            </a:r>
            <a:r>
              <a:rPr sz="1050" spc="-10" dirty="0">
                <a:latin typeface="Arial MT"/>
                <a:cs typeface="Arial MT"/>
              </a:rPr>
              <a:t> </a:t>
            </a:r>
            <a:r>
              <a:rPr sz="1050" spc="-25" dirty="0">
                <a:latin typeface="Arial MT"/>
                <a:cs typeface="Arial MT"/>
              </a:rPr>
              <a:t>68)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25346" y="1471676"/>
            <a:ext cx="1504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>
                <a:solidFill>
                  <a:srgbClr val="313D47"/>
                </a:solidFill>
                <a:latin typeface="Tahoma"/>
                <a:cs typeface="Tahoma"/>
              </a:rPr>
              <a:t>0</a:t>
            </a:r>
            <a:r>
              <a:rPr lang="tr-TR" sz="2000" b="1" spc="-45" dirty="0">
                <a:solidFill>
                  <a:srgbClr val="313D47"/>
                </a:solidFill>
                <a:latin typeface="Tahoma"/>
                <a:cs typeface="Tahoma"/>
              </a:rPr>
              <a:t>8:</a:t>
            </a:r>
            <a:r>
              <a:rPr sz="2000" b="1" spc="-45" dirty="0">
                <a:solidFill>
                  <a:srgbClr val="313D47"/>
                </a:solidFill>
                <a:latin typeface="Tahoma"/>
                <a:cs typeface="Tahoma"/>
              </a:rPr>
              <a:t>00-</a:t>
            </a:r>
            <a:r>
              <a:rPr lang="tr-TR" sz="2000" b="1" spc="-125" dirty="0">
                <a:solidFill>
                  <a:srgbClr val="313D47"/>
                </a:solidFill>
                <a:latin typeface="Tahoma"/>
                <a:cs typeface="Tahoma"/>
              </a:rPr>
              <a:t>16</a:t>
            </a:r>
            <a:r>
              <a:rPr sz="2000" b="1" spc="-125" dirty="0">
                <a:solidFill>
                  <a:srgbClr val="313D47"/>
                </a:solidFill>
                <a:latin typeface="Tahoma"/>
                <a:cs typeface="Tahoma"/>
              </a:rPr>
              <a:t>:00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8170" y="2701544"/>
            <a:ext cx="14738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5" dirty="0">
                <a:solidFill>
                  <a:srgbClr val="313D47"/>
                </a:solidFill>
                <a:latin typeface="Tahoma"/>
                <a:cs typeface="Tahoma"/>
              </a:rPr>
              <a:t>1</a:t>
            </a:r>
            <a:r>
              <a:rPr lang="tr-TR" sz="2000" b="1" spc="-145" dirty="0">
                <a:solidFill>
                  <a:srgbClr val="313D47"/>
                </a:solidFill>
                <a:latin typeface="Tahoma"/>
                <a:cs typeface="Tahoma"/>
              </a:rPr>
              <a:t>6</a:t>
            </a:r>
            <a:r>
              <a:rPr sz="2000" b="1" spc="-145" dirty="0">
                <a:solidFill>
                  <a:srgbClr val="313D47"/>
                </a:solidFill>
                <a:latin typeface="Tahoma"/>
                <a:cs typeface="Tahoma"/>
              </a:rPr>
              <a:t>:00-</a:t>
            </a:r>
            <a:r>
              <a:rPr sz="2000" b="1" spc="-50" dirty="0">
                <a:solidFill>
                  <a:srgbClr val="313D47"/>
                </a:solidFill>
                <a:latin typeface="Tahoma"/>
                <a:cs typeface="Tahoma"/>
              </a:rPr>
              <a:t>2</a:t>
            </a:r>
            <a:r>
              <a:rPr lang="tr-TR" sz="2000" b="1" spc="-50" dirty="0">
                <a:solidFill>
                  <a:srgbClr val="313D47"/>
                </a:solidFill>
                <a:latin typeface="Tahoma"/>
                <a:cs typeface="Tahoma"/>
              </a:rPr>
              <a:t>4</a:t>
            </a:r>
            <a:r>
              <a:rPr sz="2000" b="1" spc="-50" dirty="0">
                <a:solidFill>
                  <a:srgbClr val="313D47"/>
                </a:solidFill>
                <a:latin typeface="Tahoma"/>
                <a:cs typeface="Tahoma"/>
              </a:rPr>
              <a:t>:00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188" y="1812925"/>
            <a:ext cx="8229600" cy="1883208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405"/>
              </a:spcBef>
              <a:buClr>
                <a:srgbClr val="7C858B"/>
              </a:buClr>
              <a:buSzPct val="82352"/>
              <a:buFont typeface="Times New Roman"/>
              <a:buChar char="●"/>
              <a:tabLst>
                <a:tab pos="329565" algn="l"/>
              </a:tabLst>
            </a:pPr>
            <a:r>
              <a:rPr lang="tr-TR" sz="1700" dirty="0" smtClean="0">
                <a:solidFill>
                  <a:srgbClr val="7E7E7E"/>
                </a:solidFill>
                <a:latin typeface="Verdana"/>
                <a:cs typeface="Verdana"/>
              </a:rPr>
              <a:t>Ergün Otel </a:t>
            </a:r>
            <a:r>
              <a:rPr lang="tr-TR" sz="1700" dirty="0" smtClean="0">
                <a:solidFill>
                  <a:srgbClr val="7E7E7E"/>
                </a:solidFill>
                <a:latin typeface="Verdana"/>
                <a:cs typeface="Verdana"/>
              </a:rPr>
              <a:t>hoş </a:t>
            </a:r>
            <a:r>
              <a:rPr lang="tr-TR" sz="1700" dirty="0">
                <a:solidFill>
                  <a:srgbClr val="7E7E7E"/>
                </a:solidFill>
                <a:latin typeface="Verdana"/>
                <a:cs typeface="Verdana"/>
              </a:rPr>
              <a:t>geldiniz</a:t>
            </a:r>
            <a:r>
              <a:rPr lang="tr-TR" sz="1700" dirty="0" smtClean="0">
                <a:solidFill>
                  <a:srgbClr val="7E7E7E"/>
                </a:solidFill>
                <a:latin typeface="Verdana"/>
                <a:cs typeface="Verdana"/>
              </a:rPr>
              <a:t>! Uludağ’ın </a:t>
            </a:r>
            <a:r>
              <a:rPr lang="tr-TR" sz="1700" dirty="0">
                <a:solidFill>
                  <a:srgbClr val="7E7E7E"/>
                </a:solidFill>
                <a:latin typeface="Verdana"/>
                <a:cs typeface="Verdana"/>
              </a:rPr>
              <a:t>büyüleyici atmosferinde</a:t>
            </a:r>
            <a:r>
              <a:rPr lang="tr-TR" sz="1700" dirty="0" smtClean="0">
                <a:solidFill>
                  <a:srgbClr val="7E7E7E"/>
                </a:solidFill>
                <a:latin typeface="Verdana"/>
                <a:cs typeface="Verdana"/>
              </a:rPr>
              <a:t>, </a:t>
            </a:r>
            <a:r>
              <a:rPr lang="tr-TR" sz="1700" dirty="0">
                <a:solidFill>
                  <a:srgbClr val="7E7E7E"/>
                </a:solidFill>
                <a:latin typeface="Verdana"/>
                <a:cs typeface="Verdana"/>
              </a:rPr>
              <a:t>unutulmaz bir konaklama deneyimi yaşayabilirsiniz.Farklı oda seçenekleri </a:t>
            </a:r>
            <a:r>
              <a:rPr lang="tr-TR" sz="1700" dirty="0" smtClean="0">
                <a:solidFill>
                  <a:srgbClr val="7E7E7E"/>
                </a:solidFill>
                <a:latin typeface="Verdana"/>
                <a:cs typeface="Verdana"/>
              </a:rPr>
              <a:t>ile her </a:t>
            </a:r>
            <a:r>
              <a:rPr lang="tr-TR" sz="1700" dirty="0">
                <a:solidFill>
                  <a:srgbClr val="7E7E7E"/>
                </a:solidFill>
                <a:latin typeface="Verdana"/>
                <a:cs typeface="Verdana"/>
              </a:rPr>
              <a:t>ihtiyaca hitap ediyoruz. Otelimizde, </a:t>
            </a:r>
            <a:r>
              <a:rPr lang="tr-TR" sz="1700" dirty="0" smtClean="0">
                <a:solidFill>
                  <a:srgbClr val="7E7E7E"/>
                </a:solidFill>
                <a:latin typeface="Verdana"/>
                <a:cs typeface="Verdana"/>
              </a:rPr>
              <a:t>Bursa mutfağının </a:t>
            </a:r>
            <a:r>
              <a:rPr lang="tr-TR" sz="1700" dirty="0">
                <a:solidFill>
                  <a:srgbClr val="7E7E7E"/>
                </a:solidFill>
                <a:latin typeface="Verdana"/>
                <a:cs typeface="Verdana"/>
              </a:rPr>
              <a:t>en özel lezzetlerini sunan restoranımızda damak zevkinize uygun tatlar keşfedebilir, </a:t>
            </a:r>
            <a:r>
              <a:rPr lang="tr-TR" sz="1700" dirty="0" smtClean="0">
                <a:solidFill>
                  <a:srgbClr val="7E7E7E"/>
                </a:solidFill>
                <a:latin typeface="Verdana"/>
                <a:cs typeface="Verdana"/>
              </a:rPr>
              <a:t>karla beyazlara bürünmüş eşsiz doğa manzaramızda günün yorgunluğunu atabilirsiniz.Kayak ve </a:t>
            </a:r>
            <a:r>
              <a:rPr lang="tr-TR" sz="1700" dirty="0">
                <a:solidFill>
                  <a:srgbClr val="7E7E7E"/>
                </a:solidFill>
                <a:latin typeface="Verdana"/>
                <a:cs typeface="Verdana"/>
              </a:rPr>
              <a:t>daha birçok aktivite ile tatilinizi unutulmaz kılmak için sizi </a:t>
            </a:r>
            <a:r>
              <a:rPr lang="tr-TR" sz="1700" dirty="0" smtClean="0">
                <a:solidFill>
                  <a:srgbClr val="7E7E7E"/>
                </a:solidFill>
                <a:latin typeface="Verdana"/>
                <a:cs typeface="Verdana"/>
              </a:rPr>
              <a:t>Ergün Otel Uludağ’a</a:t>
            </a:r>
            <a:r>
              <a:rPr lang="tr-TR" sz="1700" dirty="0">
                <a:solidFill>
                  <a:srgbClr val="7E7E7E"/>
                </a:solidFill>
                <a:latin typeface="Verdana"/>
                <a:cs typeface="Verdana"/>
              </a:rPr>
              <a:t> davet ediyoruz!</a:t>
            </a:r>
            <a:endParaRPr sz="1700" dirty="0">
              <a:latin typeface="Verdana"/>
              <a:cs typeface="Verdana"/>
            </a:endParaRPr>
          </a:p>
        </p:txBody>
      </p:sp>
      <p:pic>
        <p:nvPicPr>
          <p:cNvPr id="4" name="Resim 3" descr="C:\Users\HP\Downloads\WhatsApp Image 2025-02-23 at 13.15.4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8925"/>
            <a:ext cx="15240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042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Yasal</a:t>
            </a:r>
            <a:r>
              <a:rPr sz="2800" b="1" spc="70" dirty="0">
                <a:latin typeface="Tahoma"/>
                <a:cs typeface="Tahoma"/>
              </a:rPr>
              <a:t> Yükümlülükler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2330" y="2644216"/>
            <a:ext cx="122110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Haftanın </a:t>
            </a:r>
            <a:r>
              <a:rPr sz="1800" spc="-50" dirty="0">
                <a:solidFill>
                  <a:srgbClr val="313D47"/>
                </a:solidFill>
                <a:latin typeface="Verdana"/>
                <a:cs typeface="Verdana"/>
              </a:rPr>
              <a:t>6 </a:t>
            </a:r>
            <a:r>
              <a:rPr sz="1800" spc="55" dirty="0">
                <a:solidFill>
                  <a:srgbClr val="313D47"/>
                </a:solidFill>
                <a:latin typeface="Verdana"/>
                <a:cs typeface="Verdana"/>
              </a:rPr>
              <a:t>günü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çalışma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2205" y="3125470"/>
            <a:ext cx="119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9" dirty="0">
                <a:solidFill>
                  <a:srgbClr val="313D47"/>
                </a:solidFill>
                <a:latin typeface="Verdana"/>
                <a:cs typeface="Verdana"/>
              </a:rPr>
              <a:t>1</a:t>
            </a:r>
            <a:r>
              <a:rPr sz="1800" spc="-10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Gün</a:t>
            </a:r>
            <a:r>
              <a:rPr sz="1800" spc="-12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313D47"/>
                </a:solidFill>
                <a:latin typeface="Verdana"/>
                <a:cs typeface="Verdana"/>
              </a:rPr>
              <a:t>OFF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0282" y="2891789"/>
            <a:ext cx="70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Eşitlik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7411" y="1532077"/>
            <a:ext cx="135001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Görevinizi Yerine Getirme Zamanında </a:t>
            </a:r>
            <a:r>
              <a:rPr sz="1800" spc="-50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-16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Düzenli Talimatlara </a:t>
            </a:r>
            <a:r>
              <a:rPr sz="1800" spc="-20" dirty="0">
                <a:solidFill>
                  <a:srgbClr val="313D47"/>
                </a:solidFill>
                <a:latin typeface="Verdana"/>
                <a:cs typeface="Verdana"/>
              </a:rPr>
              <a:t>Uyma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4018" y="2180843"/>
            <a:ext cx="6316980" cy="1661160"/>
          </a:xfrm>
          <a:custGeom>
            <a:avLst/>
            <a:gdLst/>
            <a:ahLst/>
            <a:cxnLst/>
            <a:rect l="l" t="t" r="r" b="b"/>
            <a:pathLst>
              <a:path w="6316980" h="1661160">
                <a:moveTo>
                  <a:pt x="6316980" y="818388"/>
                </a:moveTo>
                <a:lnTo>
                  <a:pt x="6177407" y="818388"/>
                </a:lnTo>
                <a:lnTo>
                  <a:pt x="6175781" y="866470"/>
                </a:lnTo>
                <a:lnTo>
                  <a:pt x="6170981" y="913676"/>
                </a:lnTo>
                <a:lnTo>
                  <a:pt x="6163119" y="959929"/>
                </a:lnTo>
                <a:lnTo>
                  <a:pt x="6152286" y="1005103"/>
                </a:lnTo>
                <a:lnTo>
                  <a:pt x="6138596" y="1049108"/>
                </a:lnTo>
                <a:lnTo>
                  <a:pt x="6122162" y="1091819"/>
                </a:lnTo>
                <a:lnTo>
                  <a:pt x="6103074" y="1133157"/>
                </a:lnTo>
                <a:lnTo>
                  <a:pt x="6081446" y="1172997"/>
                </a:lnTo>
                <a:lnTo>
                  <a:pt x="6057366" y="1211237"/>
                </a:lnTo>
                <a:lnTo>
                  <a:pt x="6030976" y="1247775"/>
                </a:lnTo>
                <a:lnTo>
                  <a:pt x="6002350" y="1282509"/>
                </a:lnTo>
                <a:lnTo>
                  <a:pt x="5971603" y="1315326"/>
                </a:lnTo>
                <a:lnTo>
                  <a:pt x="5938837" y="1346123"/>
                </a:lnTo>
                <a:lnTo>
                  <a:pt x="5904154" y="1374800"/>
                </a:lnTo>
                <a:lnTo>
                  <a:pt x="5867679" y="1401241"/>
                </a:lnTo>
                <a:lnTo>
                  <a:pt x="5829490" y="1425346"/>
                </a:lnTo>
                <a:lnTo>
                  <a:pt x="5789714" y="1447012"/>
                </a:lnTo>
                <a:lnTo>
                  <a:pt x="5748452" y="1466138"/>
                </a:lnTo>
                <a:lnTo>
                  <a:pt x="5705805" y="1482598"/>
                </a:lnTo>
                <a:lnTo>
                  <a:pt x="5661876" y="1496314"/>
                </a:lnTo>
                <a:lnTo>
                  <a:pt x="5616765" y="1507159"/>
                </a:lnTo>
                <a:lnTo>
                  <a:pt x="5570601" y="1515033"/>
                </a:lnTo>
                <a:lnTo>
                  <a:pt x="5523458" y="1519847"/>
                </a:lnTo>
                <a:lnTo>
                  <a:pt x="5475478" y="1521460"/>
                </a:lnTo>
                <a:lnTo>
                  <a:pt x="5427446" y="1519847"/>
                </a:lnTo>
                <a:lnTo>
                  <a:pt x="5380279" y="1515033"/>
                </a:lnTo>
                <a:lnTo>
                  <a:pt x="5334076" y="1507159"/>
                </a:lnTo>
                <a:lnTo>
                  <a:pt x="5288953" y="1496314"/>
                </a:lnTo>
                <a:lnTo>
                  <a:pt x="5244998" y="1482598"/>
                </a:lnTo>
                <a:lnTo>
                  <a:pt x="5202326" y="1466138"/>
                </a:lnTo>
                <a:lnTo>
                  <a:pt x="5161038" y="1447012"/>
                </a:lnTo>
                <a:lnTo>
                  <a:pt x="5121237" y="1425346"/>
                </a:lnTo>
                <a:lnTo>
                  <a:pt x="5083035" y="1401241"/>
                </a:lnTo>
                <a:lnTo>
                  <a:pt x="5046535" y="1374800"/>
                </a:lnTo>
                <a:lnTo>
                  <a:pt x="5011839" y="1346123"/>
                </a:lnTo>
                <a:lnTo>
                  <a:pt x="4979060" y="1315326"/>
                </a:lnTo>
                <a:lnTo>
                  <a:pt x="4948301" y="1282509"/>
                </a:lnTo>
                <a:lnTo>
                  <a:pt x="4919662" y="1247775"/>
                </a:lnTo>
                <a:lnTo>
                  <a:pt x="4893246" y="1211237"/>
                </a:lnTo>
                <a:lnTo>
                  <a:pt x="4869167" y="1172997"/>
                </a:lnTo>
                <a:lnTo>
                  <a:pt x="4847526" y="1133157"/>
                </a:lnTo>
                <a:lnTo>
                  <a:pt x="4828425" y="1091819"/>
                </a:lnTo>
                <a:lnTo>
                  <a:pt x="4811979" y="1049108"/>
                </a:lnTo>
                <a:lnTo>
                  <a:pt x="4798288" y="1005103"/>
                </a:lnTo>
                <a:lnTo>
                  <a:pt x="4787455" y="959929"/>
                </a:lnTo>
                <a:lnTo>
                  <a:pt x="4779581" y="913676"/>
                </a:lnTo>
                <a:lnTo>
                  <a:pt x="4774781" y="866470"/>
                </a:lnTo>
                <a:lnTo>
                  <a:pt x="4773168" y="818388"/>
                </a:lnTo>
                <a:lnTo>
                  <a:pt x="4770920" y="818388"/>
                </a:lnTo>
                <a:lnTo>
                  <a:pt x="4765929" y="744689"/>
                </a:lnTo>
                <a:lnTo>
                  <a:pt x="4758804" y="696150"/>
                </a:lnTo>
                <a:lnTo>
                  <a:pt x="4748847" y="648144"/>
                </a:lnTo>
                <a:lnTo>
                  <a:pt x="4736058" y="600773"/>
                </a:lnTo>
                <a:lnTo>
                  <a:pt x="4720450" y="554189"/>
                </a:lnTo>
                <a:lnTo>
                  <a:pt x="4702048" y="508508"/>
                </a:lnTo>
                <a:lnTo>
                  <a:pt x="4681385" y="464502"/>
                </a:lnTo>
                <a:lnTo>
                  <a:pt x="4658309" y="421919"/>
                </a:lnTo>
                <a:lnTo>
                  <a:pt x="4632896" y="380847"/>
                </a:lnTo>
                <a:lnTo>
                  <a:pt x="4605236" y="341376"/>
                </a:lnTo>
                <a:lnTo>
                  <a:pt x="4575416" y="303606"/>
                </a:lnTo>
                <a:lnTo>
                  <a:pt x="4543539" y="267614"/>
                </a:lnTo>
                <a:lnTo>
                  <a:pt x="4509681" y="233502"/>
                </a:lnTo>
                <a:lnTo>
                  <a:pt x="4473943" y="201345"/>
                </a:lnTo>
                <a:lnTo>
                  <a:pt x="4436402" y="171246"/>
                </a:lnTo>
                <a:lnTo>
                  <a:pt x="4397159" y="143294"/>
                </a:lnTo>
                <a:lnTo>
                  <a:pt x="4356303" y="117576"/>
                </a:lnTo>
                <a:lnTo>
                  <a:pt x="4313910" y="94183"/>
                </a:lnTo>
                <a:lnTo>
                  <a:pt x="4270095" y="73202"/>
                </a:lnTo>
                <a:lnTo>
                  <a:pt x="4224921" y="54724"/>
                </a:lnTo>
                <a:lnTo>
                  <a:pt x="4178490" y="38849"/>
                </a:lnTo>
                <a:lnTo>
                  <a:pt x="4130903" y="25654"/>
                </a:lnTo>
                <a:lnTo>
                  <a:pt x="4082224" y="15240"/>
                </a:lnTo>
                <a:lnTo>
                  <a:pt x="4032567" y="7683"/>
                </a:lnTo>
                <a:lnTo>
                  <a:pt x="3982008" y="3086"/>
                </a:lnTo>
                <a:lnTo>
                  <a:pt x="3930650" y="1524"/>
                </a:lnTo>
                <a:lnTo>
                  <a:pt x="3879240" y="3086"/>
                </a:lnTo>
                <a:lnTo>
                  <a:pt x="3828656" y="7683"/>
                </a:lnTo>
                <a:lnTo>
                  <a:pt x="3778974" y="15240"/>
                </a:lnTo>
                <a:lnTo>
                  <a:pt x="3730282" y="25654"/>
                </a:lnTo>
                <a:lnTo>
                  <a:pt x="3682669" y="38849"/>
                </a:lnTo>
                <a:lnTo>
                  <a:pt x="3636226" y="54724"/>
                </a:lnTo>
                <a:lnTo>
                  <a:pt x="3591039" y="73190"/>
                </a:lnTo>
                <a:lnTo>
                  <a:pt x="3547211" y="94170"/>
                </a:lnTo>
                <a:lnTo>
                  <a:pt x="3504819" y="117551"/>
                </a:lnTo>
                <a:lnTo>
                  <a:pt x="3463950" y="143268"/>
                </a:lnTo>
                <a:lnTo>
                  <a:pt x="3424707" y="171208"/>
                </a:lnTo>
                <a:lnTo>
                  <a:pt x="3387166" y="201295"/>
                </a:lnTo>
                <a:lnTo>
                  <a:pt x="3351415" y="233426"/>
                </a:lnTo>
                <a:lnTo>
                  <a:pt x="3317557" y="267525"/>
                </a:lnTo>
                <a:lnTo>
                  <a:pt x="3285667" y="303491"/>
                </a:lnTo>
                <a:lnTo>
                  <a:pt x="3255848" y="341249"/>
                </a:lnTo>
                <a:lnTo>
                  <a:pt x="3228175" y="380695"/>
                </a:lnTo>
                <a:lnTo>
                  <a:pt x="3202762" y="421728"/>
                </a:lnTo>
                <a:lnTo>
                  <a:pt x="3179661" y="464286"/>
                </a:lnTo>
                <a:lnTo>
                  <a:pt x="3158998" y="508254"/>
                </a:lnTo>
                <a:lnTo>
                  <a:pt x="3140659" y="553847"/>
                </a:lnTo>
                <a:lnTo>
                  <a:pt x="3125089" y="600367"/>
                </a:lnTo>
                <a:lnTo>
                  <a:pt x="3112300" y="647725"/>
                </a:lnTo>
                <a:lnTo>
                  <a:pt x="3102318" y="695756"/>
                </a:lnTo>
                <a:lnTo>
                  <a:pt x="3095155" y="744372"/>
                </a:lnTo>
                <a:lnTo>
                  <a:pt x="3090837" y="793419"/>
                </a:lnTo>
                <a:lnTo>
                  <a:pt x="3090100" y="818388"/>
                </a:lnTo>
                <a:lnTo>
                  <a:pt x="3088640" y="818388"/>
                </a:lnTo>
                <a:lnTo>
                  <a:pt x="3087014" y="866470"/>
                </a:lnTo>
                <a:lnTo>
                  <a:pt x="3082213" y="913676"/>
                </a:lnTo>
                <a:lnTo>
                  <a:pt x="3074352" y="959929"/>
                </a:lnTo>
                <a:lnTo>
                  <a:pt x="3063519" y="1005103"/>
                </a:lnTo>
                <a:lnTo>
                  <a:pt x="3049841" y="1049108"/>
                </a:lnTo>
                <a:lnTo>
                  <a:pt x="3033395" y="1091819"/>
                </a:lnTo>
                <a:lnTo>
                  <a:pt x="3014319" y="1133157"/>
                </a:lnTo>
                <a:lnTo>
                  <a:pt x="2992691" y="1172997"/>
                </a:lnTo>
                <a:lnTo>
                  <a:pt x="2968625" y="1211237"/>
                </a:lnTo>
                <a:lnTo>
                  <a:pt x="2942234" y="1247775"/>
                </a:lnTo>
                <a:lnTo>
                  <a:pt x="2913621" y="1282509"/>
                </a:lnTo>
                <a:lnTo>
                  <a:pt x="2882874" y="1315326"/>
                </a:lnTo>
                <a:lnTo>
                  <a:pt x="2850121" y="1346123"/>
                </a:lnTo>
                <a:lnTo>
                  <a:pt x="2815463" y="1374800"/>
                </a:lnTo>
                <a:lnTo>
                  <a:pt x="2779001" y="1401241"/>
                </a:lnTo>
                <a:lnTo>
                  <a:pt x="2740837" y="1425346"/>
                </a:lnTo>
                <a:lnTo>
                  <a:pt x="2701086" y="1447012"/>
                </a:lnTo>
                <a:lnTo>
                  <a:pt x="2659850" y="1466138"/>
                </a:lnTo>
                <a:lnTo>
                  <a:pt x="2617228" y="1482598"/>
                </a:lnTo>
                <a:lnTo>
                  <a:pt x="2573324" y="1496314"/>
                </a:lnTo>
                <a:lnTo>
                  <a:pt x="2528265" y="1507159"/>
                </a:lnTo>
                <a:lnTo>
                  <a:pt x="2482126" y="1515033"/>
                </a:lnTo>
                <a:lnTo>
                  <a:pt x="2435034" y="1519847"/>
                </a:lnTo>
                <a:lnTo>
                  <a:pt x="2387092" y="1521460"/>
                </a:lnTo>
                <a:lnTo>
                  <a:pt x="2339111" y="1519847"/>
                </a:lnTo>
                <a:lnTo>
                  <a:pt x="2291994" y="1515033"/>
                </a:lnTo>
                <a:lnTo>
                  <a:pt x="2245830" y="1507159"/>
                </a:lnTo>
                <a:lnTo>
                  <a:pt x="2200745" y="1496314"/>
                </a:lnTo>
                <a:lnTo>
                  <a:pt x="2156828" y="1482598"/>
                </a:lnTo>
                <a:lnTo>
                  <a:pt x="2114194" y="1466138"/>
                </a:lnTo>
                <a:lnTo>
                  <a:pt x="2072944" y="1447012"/>
                </a:lnTo>
                <a:lnTo>
                  <a:pt x="2033181" y="1425346"/>
                </a:lnTo>
                <a:lnTo>
                  <a:pt x="1995017" y="1401241"/>
                </a:lnTo>
                <a:lnTo>
                  <a:pt x="1958543" y="1374800"/>
                </a:lnTo>
                <a:lnTo>
                  <a:pt x="1923884" y="1346123"/>
                </a:lnTo>
                <a:lnTo>
                  <a:pt x="1891131" y="1315326"/>
                </a:lnTo>
                <a:lnTo>
                  <a:pt x="1860397" y="1282509"/>
                </a:lnTo>
                <a:lnTo>
                  <a:pt x="1831784" y="1247775"/>
                </a:lnTo>
                <a:lnTo>
                  <a:pt x="1805393" y="1211237"/>
                </a:lnTo>
                <a:lnTo>
                  <a:pt x="1781327" y="1172997"/>
                </a:lnTo>
                <a:lnTo>
                  <a:pt x="1759712" y="1133157"/>
                </a:lnTo>
                <a:lnTo>
                  <a:pt x="1740623" y="1091819"/>
                </a:lnTo>
                <a:lnTo>
                  <a:pt x="1724190" y="1049108"/>
                </a:lnTo>
                <a:lnTo>
                  <a:pt x="1710512" y="1005103"/>
                </a:lnTo>
                <a:lnTo>
                  <a:pt x="1699691" y="959929"/>
                </a:lnTo>
                <a:lnTo>
                  <a:pt x="1691830" y="913676"/>
                </a:lnTo>
                <a:lnTo>
                  <a:pt x="1687029" y="866470"/>
                </a:lnTo>
                <a:lnTo>
                  <a:pt x="1685417" y="818388"/>
                </a:lnTo>
                <a:lnTo>
                  <a:pt x="1683346" y="818388"/>
                </a:lnTo>
                <a:lnTo>
                  <a:pt x="1677962" y="740613"/>
                </a:lnTo>
                <a:lnTo>
                  <a:pt x="1670672" y="692086"/>
                </a:lnTo>
                <a:lnTo>
                  <a:pt x="1660563" y="644055"/>
                </a:lnTo>
                <a:lnTo>
                  <a:pt x="1647647" y="596658"/>
                </a:lnTo>
                <a:lnTo>
                  <a:pt x="1631962" y="550049"/>
                </a:lnTo>
                <a:lnTo>
                  <a:pt x="1613535" y="504317"/>
                </a:lnTo>
                <a:lnTo>
                  <a:pt x="1592732" y="460540"/>
                </a:lnTo>
                <a:lnTo>
                  <a:pt x="1569529" y="418172"/>
                </a:lnTo>
                <a:lnTo>
                  <a:pt x="1544002" y="377317"/>
                </a:lnTo>
                <a:lnTo>
                  <a:pt x="1516253" y="338048"/>
                </a:lnTo>
                <a:lnTo>
                  <a:pt x="1486369" y="300469"/>
                </a:lnTo>
                <a:lnTo>
                  <a:pt x="1454429" y="264668"/>
                </a:lnTo>
                <a:lnTo>
                  <a:pt x="1420533" y="230733"/>
                </a:lnTo>
                <a:lnTo>
                  <a:pt x="1384769" y="198755"/>
                </a:lnTo>
                <a:lnTo>
                  <a:pt x="1347228" y="168808"/>
                </a:lnTo>
                <a:lnTo>
                  <a:pt x="1307985" y="141008"/>
                </a:lnTo>
                <a:lnTo>
                  <a:pt x="1267142" y="115430"/>
                </a:lnTo>
                <a:lnTo>
                  <a:pt x="1224775" y="92151"/>
                </a:lnTo>
                <a:lnTo>
                  <a:pt x="1180998" y="71285"/>
                </a:lnTo>
                <a:lnTo>
                  <a:pt x="1135875" y="52920"/>
                </a:lnTo>
                <a:lnTo>
                  <a:pt x="1089520" y="37122"/>
                </a:lnTo>
                <a:lnTo>
                  <a:pt x="1041996" y="24003"/>
                </a:lnTo>
                <a:lnTo>
                  <a:pt x="993406" y="13639"/>
                </a:lnTo>
                <a:lnTo>
                  <a:pt x="943838" y="6121"/>
                </a:lnTo>
                <a:lnTo>
                  <a:pt x="893381" y="1549"/>
                </a:lnTo>
                <a:lnTo>
                  <a:pt x="842137" y="0"/>
                </a:lnTo>
                <a:lnTo>
                  <a:pt x="791895" y="1473"/>
                </a:lnTo>
                <a:lnTo>
                  <a:pt x="744893" y="5562"/>
                </a:lnTo>
                <a:lnTo>
                  <a:pt x="698665" y="12192"/>
                </a:lnTo>
                <a:lnTo>
                  <a:pt x="653275" y="21310"/>
                </a:lnTo>
                <a:lnTo>
                  <a:pt x="608787" y="32829"/>
                </a:lnTo>
                <a:lnTo>
                  <a:pt x="565289" y="46672"/>
                </a:lnTo>
                <a:lnTo>
                  <a:pt x="522833" y="62788"/>
                </a:lnTo>
                <a:lnTo>
                  <a:pt x="481507" y="81089"/>
                </a:lnTo>
                <a:lnTo>
                  <a:pt x="441388" y="101511"/>
                </a:lnTo>
                <a:lnTo>
                  <a:pt x="402526" y="123990"/>
                </a:lnTo>
                <a:lnTo>
                  <a:pt x="364998" y="148424"/>
                </a:lnTo>
                <a:lnTo>
                  <a:pt x="328891" y="174764"/>
                </a:lnTo>
                <a:lnTo>
                  <a:pt x="294259" y="202946"/>
                </a:lnTo>
                <a:lnTo>
                  <a:pt x="261175" y="232879"/>
                </a:lnTo>
                <a:lnTo>
                  <a:pt x="229730" y="264502"/>
                </a:lnTo>
                <a:lnTo>
                  <a:pt x="199974" y="297738"/>
                </a:lnTo>
                <a:lnTo>
                  <a:pt x="171983" y="332511"/>
                </a:lnTo>
                <a:lnTo>
                  <a:pt x="145834" y="368757"/>
                </a:lnTo>
                <a:lnTo>
                  <a:pt x="121589" y="406412"/>
                </a:lnTo>
                <a:lnTo>
                  <a:pt x="99339" y="445389"/>
                </a:lnTo>
                <a:lnTo>
                  <a:pt x="79133" y="485622"/>
                </a:lnTo>
                <a:lnTo>
                  <a:pt x="61048" y="527037"/>
                </a:lnTo>
                <a:lnTo>
                  <a:pt x="45173" y="569556"/>
                </a:lnTo>
                <a:lnTo>
                  <a:pt x="31559" y="613130"/>
                </a:lnTo>
                <a:lnTo>
                  <a:pt x="20281" y="657656"/>
                </a:lnTo>
                <a:lnTo>
                  <a:pt x="11417" y="703097"/>
                </a:lnTo>
                <a:lnTo>
                  <a:pt x="5029" y="749350"/>
                </a:lnTo>
                <a:lnTo>
                  <a:pt x="1193" y="796353"/>
                </a:lnTo>
                <a:lnTo>
                  <a:pt x="0" y="844042"/>
                </a:lnTo>
                <a:lnTo>
                  <a:pt x="139573" y="843915"/>
                </a:lnTo>
                <a:lnTo>
                  <a:pt x="141084" y="795909"/>
                </a:lnTo>
                <a:lnTo>
                  <a:pt x="145770" y="748741"/>
                </a:lnTo>
                <a:lnTo>
                  <a:pt x="153530" y="702538"/>
                </a:lnTo>
                <a:lnTo>
                  <a:pt x="164261" y="657377"/>
                </a:lnTo>
                <a:lnTo>
                  <a:pt x="177850" y="613397"/>
                </a:lnTo>
                <a:lnTo>
                  <a:pt x="194195" y="570687"/>
                </a:lnTo>
                <a:lnTo>
                  <a:pt x="213194" y="529348"/>
                </a:lnTo>
                <a:lnTo>
                  <a:pt x="234734" y="489496"/>
                </a:lnTo>
                <a:lnTo>
                  <a:pt x="258711" y="451231"/>
                </a:lnTo>
                <a:lnTo>
                  <a:pt x="285038" y="414655"/>
                </a:lnTo>
                <a:lnTo>
                  <a:pt x="313588" y="379869"/>
                </a:lnTo>
                <a:lnTo>
                  <a:pt x="344258" y="347002"/>
                </a:lnTo>
                <a:lnTo>
                  <a:pt x="376948" y="316141"/>
                </a:lnTo>
                <a:lnTo>
                  <a:pt x="411568" y="287388"/>
                </a:lnTo>
                <a:lnTo>
                  <a:pt x="447979" y="260870"/>
                </a:lnTo>
                <a:lnTo>
                  <a:pt x="486105" y="236664"/>
                </a:lnTo>
                <a:lnTo>
                  <a:pt x="525830" y="214896"/>
                </a:lnTo>
                <a:lnTo>
                  <a:pt x="567042" y="195656"/>
                </a:lnTo>
                <a:lnTo>
                  <a:pt x="609650" y="179070"/>
                </a:lnTo>
                <a:lnTo>
                  <a:pt x="653542" y="165227"/>
                </a:lnTo>
                <a:lnTo>
                  <a:pt x="698614" y="154241"/>
                </a:lnTo>
                <a:lnTo>
                  <a:pt x="744753" y="146215"/>
                </a:lnTo>
                <a:lnTo>
                  <a:pt x="791870" y="141249"/>
                </a:lnTo>
                <a:lnTo>
                  <a:pt x="842391" y="139446"/>
                </a:lnTo>
                <a:lnTo>
                  <a:pt x="890257" y="141071"/>
                </a:lnTo>
                <a:lnTo>
                  <a:pt x="937272" y="145846"/>
                </a:lnTo>
                <a:lnTo>
                  <a:pt x="983348" y="153682"/>
                </a:lnTo>
                <a:lnTo>
                  <a:pt x="1028357" y="164465"/>
                </a:lnTo>
                <a:lnTo>
                  <a:pt x="1072197" y="178104"/>
                </a:lnTo>
                <a:lnTo>
                  <a:pt x="1114780" y="194475"/>
                </a:lnTo>
                <a:lnTo>
                  <a:pt x="1155979" y="213487"/>
                </a:lnTo>
                <a:lnTo>
                  <a:pt x="1195705" y="235038"/>
                </a:lnTo>
                <a:lnTo>
                  <a:pt x="1233843" y="259016"/>
                </a:lnTo>
                <a:lnTo>
                  <a:pt x="1270304" y="285318"/>
                </a:lnTo>
                <a:lnTo>
                  <a:pt x="1304963" y="313842"/>
                </a:lnTo>
                <a:lnTo>
                  <a:pt x="1337716" y="344474"/>
                </a:lnTo>
                <a:lnTo>
                  <a:pt x="1368475" y="377126"/>
                </a:lnTo>
                <a:lnTo>
                  <a:pt x="1397114" y="411670"/>
                </a:lnTo>
                <a:lnTo>
                  <a:pt x="1423543" y="448030"/>
                </a:lnTo>
                <a:lnTo>
                  <a:pt x="1447660" y="486079"/>
                </a:lnTo>
                <a:lnTo>
                  <a:pt x="1469339" y="525716"/>
                </a:lnTo>
                <a:lnTo>
                  <a:pt x="1488503" y="566839"/>
                </a:lnTo>
                <a:lnTo>
                  <a:pt x="1505026" y="609358"/>
                </a:lnTo>
                <a:lnTo>
                  <a:pt x="1518805" y="653135"/>
                </a:lnTo>
                <a:lnTo>
                  <a:pt x="1529740" y="698106"/>
                </a:lnTo>
                <a:lnTo>
                  <a:pt x="1537728" y="744131"/>
                </a:lnTo>
                <a:lnTo>
                  <a:pt x="1542669" y="791121"/>
                </a:lnTo>
                <a:lnTo>
                  <a:pt x="1544447" y="838962"/>
                </a:lnTo>
                <a:lnTo>
                  <a:pt x="1546428" y="838962"/>
                </a:lnTo>
                <a:lnTo>
                  <a:pt x="1551546" y="916711"/>
                </a:lnTo>
                <a:lnTo>
                  <a:pt x="1558671" y="965352"/>
                </a:lnTo>
                <a:lnTo>
                  <a:pt x="1568627" y="1013485"/>
                </a:lnTo>
                <a:lnTo>
                  <a:pt x="1581416" y="1060983"/>
                </a:lnTo>
                <a:lnTo>
                  <a:pt x="1597025" y="1107719"/>
                </a:lnTo>
                <a:lnTo>
                  <a:pt x="1615440" y="1153541"/>
                </a:lnTo>
                <a:lnTo>
                  <a:pt x="1636141" y="1197648"/>
                </a:lnTo>
                <a:lnTo>
                  <a:pt x="1659267" y="1240320"/>
                </a:lnTo>
                <a:lnTo>
                  <a:pt x="1684718" y="1281455"/>
                </a:lnTo>
                <a:lnTo>
                  <a:pt x="1712404" y="1320990"/>
                </a:lnTo>
                <a:lnTo>
                  <a:pt x="1742236" y="1358823"/>
                </a:lnTo>
                <a:lnTo>
                  <a:pt x="1774139" y="1394866"/>
                </a:lnTo>
                <a:lnTo>
                  <a:pt x="1807997" y="1429029"/>
                </a:lnTo>
                <a:lnTo>
                  <a:pt x="1843747" y="1461211"/>
                </a:lnTo>
                <a:lnTo>
                  <a:pt x="1881289" y="1491348"/>
                </a:lnTo>
                <a:lnTo>
                  <a:pt x="1920532" y="1519326"/>
                </a:lnTo>
                <a:lnTo>
                  <a:pt x="1961400" y="1545069"/>
                </a:lnTo>
                <a:lnTo>
                  <a:pt x="2003780" y="1568475"/>
                </a:lnTo>
                <a:lnTo>
                  <a:pt x="2047595" y="1589468"/>
                </a:lnTo>
                <a:lnTo>
                  <a:pt x="2092769" y="1607947"/>
                </a:lnTo>
                <a:lnTo>
                  <a:pt x="2139200" y="1623834"/>
                </a:lnTo>
                <a:lnTo>
                  <a:pt x="2186787" y="1637042"/>
                </a:lnTo>
                <a:lnTo>
                  <a:pt x="2235466" y="1647456"/>
                </a:lnTo>
                <a:lnTo>
                  <a:pt x="2285136" y="1655013"/>
                </a:lnTo>
                <a:lnTo>
                  <a:pt x="2335707" y="1659610"/>
                </a:lnTo>
                <a:lnTo>
                  <a:pt x="2387092" y="1661160"/>
                </a:lnTo>
                <a:lnTo>
                  <a:pt x="2438463" y="1659610"/>
                </a:lnTo>
                <a:lnTo>
                  <a:pt x="2489022" y="1655013"/>
                </a:lnTo>
                <a:lnTo>
                  <a:pt x="2538679" y="1647456"/>
                </a:lnTo>
                <a:lnTo>
                  <a:pt x="2587333" y="1637042"/>
                </a:lnTo>
                <a:lnTo>
                  <a:pt x="2634907" y="1623847"/>
                </a:lnTo>
                <a:lnTo>
                  <a:pt x="2681313" y="1607959"/>
                </a:lnTo>
                <a:lnTo>
                  <a:pt x="2726448" y="1589481"/>
                </a:lnTo>
                <a:lnTo>
                  <a:pt x="2770238" y="1568500"/>
                </a:lnTo>
                <a:lnTo>
                  <a:pt x="2812592" y="1545094"/>
                </a:lnTo>
                <a:lnTo>
                  <a:pt x="2853410" y="1519364"/>
                </a:lnTo>
                <a:lnTo>
                  <a:pt x="2892615" y="1491411"/>
                </a:lnTo>
                <a:lnTo>
                  <a:pt x="2930118" y="1461300"/>
                </a:lnTo>
                <a:lnTo>
                  <a:pt x="2965831" y="1429131"/>
                </a:lnTo>
                <a:lnTo>
                  <a:pt x="2999651" y="1394993"/>
                </a:lnTo>
                <a:lnTo>
                  <a:pt x="3031502" y="1358988"/>
                </a:lnTo>
                <a:lnTo>
                  <a:pt x="3061297" y="1321193"/>
                </a:lnTo>
                <a:lnTo>
                  <a:pt x="3088944" y="1281696"/>
                </a:lnTo>
                <a:lnTo>
                  <a:pt x="3114357" y="1240586"/>
                </a:lnTo>
                <a:lnTo>
                  <a:pt x="3137433" y="1197978"/>
                </a:lnTo>
                <a:lnTo>
                  <a:pt x="3158109" y="1153922"/>
                </a:lnTo>
                <a:lnTo>
                  <a:pt x="3176435" y="1108011"/>
                </a:lnTo>
                <a:lnTo>
                  <a:pt x="3192030" y="1061224"/>
                </a:lnTo>
                <a:lnTo>
                  <a:pt x="3204845" y="1013701"/>
                </a:lnTo>
                <a:lnTo>
                  <a:pt x="3214865" y="965530"/>
                </a:lnTo>
                <a:lnTo>
                  <a:pt x="3222040" y="916851"/>
                </a:lnTo>
                <a:lnTo>
                  <a:pt x="3226371" y="867765"/>
                </a:lnTo>
                <a:lnTo>
                  <a:pt x="3227108" y="842772"/>
                </a:lnTo>
                <a:lnTo>
                  <a:pt x="3228467" y="842772"/>
                </a:lnTo>
                <a:lnTo>
                  <a:pt x="3230080" y="794829"/>
                </a:lnTo>
                <a:lnTo>
                  <a:pt x="3234880" y="747737"/>
                </a:lnTo>
                <a:lnTo>
                  <a:pt x="3242754" y="701611"/>
                </a:lnTo>
                <a:lnTo>
                  <a:pt x="3253587" y="656539"/>
                </a:lnTo>
                <a:lnTo>
                  <a:pt x="3267291" y="612648"/>
                </a:lnTo>
                <a:lnTo>
                  <a:pt x="3283737" y="570039"/>
                </a:lnTo>
                <a:lnTo>
                  <a:pt x="3302838" y="528802"/>
                </a:lnTo>
                <a:lnTo>
                  <a:pt x="3324491" y="489051"/>
                </a:lnTo>
                <a:lnTo>
                  <a:pt x="3348571" y="450900"/>
                </a:lnTo>
                <a:lnTo>
                  <a:pt x="3374987" y="414451"/>
                </a:lnTo>
                <a:lnTo>
                  <a:pt x="3403625" y="379793"/>
                </a:lnTo>
                <a:lnTo>
                  <a:pt x="3434397" y="347052"/>
                </a:lnTo>
                <a:lnTo>
                  <a:pt x="3467176" y="316318"/>
                </a:lnTo>
                <a:lnTo>
                  <a:pt x="3501860" y="287705"/>
                </a:lnTo>
                <a:lnTo>
                  <a:pt x="3538359" y="261327"/>
                </a:lnTo>
                <a:lnTo>
                  <a:pt x="3576548" y="237274"/>
                </a:lnTo>
                <a:lnTo>
                  <a:pt x="3616337" y="215646"/>
                </a:lnTo>
                <a:lnTo>
                  <a:pt x="3657625" y="196570"/>
                </a:lnTo>
                <a:lnTo>
                  <a:pt x="3700284" y="180136"/>
                </a:lnTo>
                <a:lnTo>
                  <a:pt x="3744226" y="166458"/>
                </a:lnTo>
                <a:lnTo>
                  <a:pt x="3789337" y="155638"/>
                </a:lnTo>
                <a:lnTo>
                  <a:pt x="3835514" y="147777"/>
                </a:lnTo>
                <a:lnTo>
                  <a:pt x="3882644" y="142976"/>
                </a:lnTo>
                <a:lnTo>
                  <a:pt x="3930650" y="141351"/>
                </a:lnTo>
                <a:lnTo>
                  <a:pt x="3978592" y="142976"/>
                </a:lnTo>
                <a:lnTo>
                  <a:pt x="4025684" y="147777"/>
                </a:lnTo>
                <a:lnTo>
                  <a:pt x="4071823" y="155638"/>
                </a:lnTo>
                <a:lnTo>
                  <a:pt x="4116882" y="166458"/>
                </a:lnTo>
                <a:lnTo>
                  <a:pt x="4160786" y="180136"/>
                </a:lnTo>
                <a:lnTo>
                  <a:pt x="4203408" y="196570"/>
                </a:lnTo>
                <a:lnTo>
                  <a:pt x="4244645" y="215646"/>
                </a:lnTo>
                <a:lnTo>
                  <a:pt x="4284396" y="237274"/>
                </a:lnTo>
                <a:lnTo>
                  <a:pt x="4322559" y="261327"/>
                </a:lnTo>
                <a:lnTo>
                  <a:pt x="4359021" y="287705"/>
                </a:lnTo>
                <a:lnTo>
                  <a:pt x="4393679" y="316318"/>
                </a:lnTo>
                <a:lnTo>
                  <a:pt x="4426432" y="347052"/>
                </a:lnTo>
                <a:lnTo>
                  <a:pt x="4457179" y="379793"/>
                </a:lnTo>
                <a:lnTo>
                  <a:pt x="4485792" y="414451"/>
                </a:lnTo>
                <a:lnTo>
                  <a:pt x="4512183" y="450900"/>
                </a:lnTo>
                <a:lnTo>
                  <a:pt x="4536249" y="489051"/>
                </a:lnTo>
                <a:lnTo>
                  <a:pt x="4557877" y="528802"/>
                </a:lnTo>
                <a:lnTo>
                  <a:pt x="4576953" y="570039"/>
                </a:lnTo>
                <a:lnTo>
                  <a:pt x="4593399" y="612648"/>
                </a:lnTo>
                <a:lnTo>
                  <a:pt x="4607077" y="656539"/>
                </a:lnTo>
                <a:lnTo>
                  <a:pt x="4617910" y="701611"/>
                </a:lnTo>
                <a:lnTo>
                  <a:pt x="4625772" y="747737"/>
                </a:lnTo>
                <a:lnTo>
                  <a:pt x="4630572" y="794829"/>
                </a:lnTo>
                <a:lnTo>
                  <a:pt x="4632198" y="842772"/>
                </a:lnTo>
                <a:lnTo>
                  <a:pt x="4634179" y="842772"/>
                </a:lnTo>
                <a:lnTo>
                  <a:pt x="4639259" y="916711"/>
                </a:lnTo>
                <a:lnTo>
                  <a:pt x="4646447" y="965352"/>
                </a:lnTo>
                <a:lnTo>
                  <a:pt x="4656442" y="1013485"/>
                </a:lnTo>
                <a:lnTo>
                  <a:pt x="4669218" y="1060983"/>
                </a:lnTo>
                <a:lnTo>
                  <a:pt x="4684725" y="1107719"/>
                </a:lnTo>
                <a:lnTo>
                  <a:pt x="4702937" y="1153541"/>
                </a:lnTo>
                <a:lnTo>
                  <a:pt x="4723689" y="1197648"/>
                </a:lnTo>
                <a:lnTo>
                  <a:pt x="4746866" y="1240320"/>
                </a:lnTo>
                <a:lnTo>
                  <a:pt x="4772368" y="1281455"/>
                </a:lnTo>
                <a:lnTo>
                  <a:pt x="4800104" y="1320990"/>
                </a:lnTo>
                <a:lnTo>
                  <a:pt x="4829975" y="1358823"/>
                </a:lnTo>
                <a:lnTo>
                  <a:pt x="4861915" y="1394866"/>
                </a:lnTo>
                <a:lnTo>
                  <a:pt x="4895824" y="1429029"/>
                </a:lnTo>
                <a:lnTo>
                  <a:pt x="4931613" y="1461211"/>
                </a:lnTo>
                <a:lnTo>
                  <a:pt x="4969192" y="1491348"/>
                </a:lnTo>
                <a:lnTo>
                  <a:pt x="5008473" y="1519326"/>
                </a:lnTo>
                <a:lnTo>
                  <a:pt x="5049380" y="1545069"/>
                </a:lnTo>
                <a:lnTo>
                  <a:pt x="5091798" y="1568475"/>
                </a:lnTo>
                <a:lnTo>
                  <a:pt x="5135664" y="1589468"/>
                </a:lnTo>
                <a:lnTo>
                  <a:pt x="5180863" y="1607947"/>
                </a:lnTo>
                <a:lnTo>
                  <a:pt x="5227332" y="1623834"/>
                </a:lnTo>
                <a:lnTo>
                  <a:pt x="5274970" y="1637042"/>
                </a:lnTo>
                <a:lnTo>
                  <a:pt x="5323700" y="1647456"/>
                </a:lnTo>
                <a:lnTo>
                  <a:pt x="5373408" y="1655013"/>
                </a:lnTo>
                <a:lnTo>
                  <a:pt x="5424030" y="1659610"/>
                </a:lnTo>
                <a:lnTo>
                  <a:pt x="5475478" y="1661160"/>
                </a:lnTo>
                <a:lnTo>
                  <a:pt x="5523166" y="1659826"/>
                </a:lnTo>
                <a:lnTo>
                  <a:pt x="5570169" y="1655864"/>
                </a:lnTo>
                <a:lnTo>
                  <a:pt x="5616422" y="1649349"/>
                </a:lnTo>
                <a:lnTo>
                  <a:pt x="5661825" y="1640344"/>
                </a:lnTo>
                <a:lnTo>
                  <a:pt x="5706326" y="1628940"/>
                </a:lnTo>
                <a:lnTo>
                  <a:pt x="5749861" y="1615186"/>
                </a:lnTo>
                <a:lnTo>
                  <a:pt x="5792343" y="1599158"/>
                </a:lnTo>
                <a:lnTo>
                  <a:pt x="5833694" y="1580946"/>
                </a:lnTo>
                <a:lnTo>
                  <a:pt x="5873864" y="1560614"/>
                </a:lnTo>
                <a:lnTo>
                  <a:pt x="5912764" y="1538224"/>
                </a:lnTo>
                <a:lnTo>
                  <a:pt x="5950331" y="1513852"/>
                </a:lnTo>
                <a:lnTo>
                  <a:pt x="5986500" y="1487563"/>
                </a:lnTo>
                <a:lnTo>
                  <a:pt x="6021184" y="1459458"/>
                </a:lnTo>
                <a:lnTo>
                  <a:pt x="6054331" y="1429575"/>
                </a:lnTo>
                <a:lnTo>
                  <a:pt x="6085840" y="1398003"/>
                </a:lnTo>
                <a:lnTo>
                  <a:pt x="6115672" y="1364805"/>
                </a:lnTo>
                <a:lnTo>
                  <a:pt x="6143739" y="1330058"/>
                </a:lnTo>
                <a:lnTo>
                  <a:pt x="6169965" y="1293837"/>
                </a:lnTo>
                <a:lnTo>
                  <a:pt x="6194285" y="1256207"/>
                </a:lnTo>
                <a:lnTo>
                  <a:pt x="6216637" y="1217244"/>
                </a:lnTo>
                <a:lnTo>
                  <a:pt x="6236932" y="1177023"/>
                </a:lnTo>
                <a:lnTo>
                  <a:pt x="6255105" y="1135608"/>
                </a:lnTo>
                <a:lnTo>
                  <a:pt x="6271095" y="1093076"/>
                </a:lnTo>
                <a:lnTo>
                  <a:pt x="6284811" y="1049489"/>
                </a:lnTo>
                <a:lnTo>
                  <a:pt x="6296203" y="1004938"/>
                </a:lnTo>
                <a:lnTo>
                  <a:pt x="6305181" y="959472"/>
                </a:lnTo>
                <a:lnTo>
                  <a:pt x="6311684" y="913180"/>
                </a:lnTo>
                <a:lnTo>
                  <a:pt x="6315634" y="866127"/>
                </a:lnTo>
                <a:lnTo>
                  <a:pt x="6316980" y="818388"/>
                </a:lnTo>
                <a:close/>
              </a:path>
            </a:pathLst>
          </a:custGeom>
          <a:solidFill>
            <a:srgbClr val="E7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372" y="359791"/>
            <a:ext cx="344677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0000"/>
                </a:solidFill>
                <a:latin typeface="Tahoma"/>
                <a:cs typeface="Tahoma"/>
              </a:rPr>
              <a:t>Yasal</a:t>
            </a:r>
            <a:r>
              <a:rPr b="1" spc="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1" spc="65" dirty="0">
                <a:solidFill>
                  <a:srgbClr val="000000"/>
                </a:solidFill>
                <a:latin typeface="Tahoma"/>
                <a:cs typeface="Tahoma"/>
              </a:rPr>
              <a:t>Yükümlülükler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188" y="1224152"/>
            <a:ext cx="6863080" cy="1140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İzin</a:t>
            </a:r>
            <a:r>
              <a:rPr sz="1400" b="1" spc="1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kullanmak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isteyen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313D47"/>
                </a:solidFill>
                <a:latin typeface="Tahoma"/>
                <a:cs typeface="Tahoma"/>
              </a:rPr>
              <a:t>çalIşanlarImIz,</a:t>
            </a:r>
            <a:r>
              <a:rPr sz="1400" b="1" spc="114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izin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formunu</a:t>
            </a:r>
            <a:r>
              <a:rPr sz="1400" b="1" spc="10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doldurarak</a:t>
            </a:r>
            <a:r>
              <a:rPr sz="1400" b="1" spc="9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imzalar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ve 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departman</a:t>
            </a:r>
            <a:r>
              <a:rPr sz="1400" b="1" spc="10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müdürlerine</a:t>
            </a:r>
            <a:r>
              <a:rPr sz="1400" b="1" spc="9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imzalatarak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İNSAN</a:t>
            </a:r>
            <a:r>
              <a:rPr sz="1400" b="1" spc="114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KAYNAKLARI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MÜDÜRLÜĞÜ’ne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iletilmesini</a:t>
            </a:r>
            <a:r>
              <a:rPr sz="1400" b="1" spc="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sağlar.</a:t>
            </a:r>
            <a:endParaRPr sz="1400">
              <a:latin typeface="Tahoma"/>
              <a:cs typeface="Tahoma"/>
            </a:endParaRPr>
          </a:p>
          <a:p>
            <a:pPr marL="326390" algn="ctr">
              <a:lnSpc>
                <a:spcPct val="100000"/>
              </a:lnSpc>
              <a:spcBef>
                <a:spcPts val="730"/>
              </a:spcBef>
            </a:pPr>
            <a:r>
              <a:rPr sz="2500" b="1" dirty="0">
                <a:latin typeface="Tahoma"/>
                <a:cs typeface="Tahoma"/>
              </a:rPr>
              <a:t>Yıllık</a:t>
            </a:r>
            <a:r>
              <a:rPr sz="2500" b="1" spc="95" dirty="0">
                <a:latin typeface="Tahoma"/>
                <a:cs typeface="Tahoma"/>
              </a:rPr>
              <a:t> </a:t>
            </a:r>
            <a:r>
              <a:rPr sz="2500" b="1" spc="-20" dirty="0">
                <a:latin typeface="Tahoma"/>
                <a:cs typeface="Tahoma"/>
              </a:rPr>
              <a:t>İzin</a:t>
            </a:r>
            <a:endParaRPr sz="25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3166" y="2677922"/>
          <a:ext cx="6096000" cy="111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3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yıldan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yıla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kadar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98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1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14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gün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izin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hakkı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9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4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yıldan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15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yıla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725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 </a:t>
                      </a:r>
                      <a:r>
                        <a:rPr sz="1400" b="1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gün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izin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hakkı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72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2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+15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yıl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68D9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az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26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gün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izin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hakkı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68D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394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0000"/>
                </a:solidFill>
                <a:latin typeface="Tahoma"/>
                <a:cs typeface="Tahoma"/>
              </a:rPr>
              <a:t>Yasal</a:t>
            </a:r>
            <a:r>
              <a:rPr b="1" spc="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1" spc="65" dirty="0">
                <a:solidFill>
                  <a:srgbClr val="000000"/>
                </a:solidFill>
                <a:latin typeface="Tahoma"/>
                <a:cs typeface="Tahoma"/>
              </a:rPr>
              <a:t>Yükümlülükler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85722" y="2099564"/>
          <a:ext cx="6096000" cy="1629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Evlilik</a:t>
                      </a:r>
                      <a:r>
                        <a:rPr sz="1400" b="1" spc="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İzni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A98F"/>
                      </a:solidFill>
                      <a:prstDash val="solid"/>
                    </a:lnL>
                    <a:lnR w="12700">
                      <a:solidFill>
                        <a:srgbClr val="00A98F"/>
                      </a:solidFill>
                      <a:prstDash val="solid"/>
                    </a:lnR>
                    <a:lnT w="12700">
                      <a:solidFill>
                        <a:srgbClr val="00A98F"/>
                      </a:solidFill>
                      <a:prstDash val="solid"/>
                    </a:lnT>
                    <a:lnB w="12700">
                      <a:solidFill>
                        <a:srgbClr val="00A98F"/>
                      </a:solidFill>
                      <a:prstDash val="soli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70" dirty="0">
                          <a:latin typeface="Tahoma"/>
                          <a:cs typeface="Tahoma"/>
                        </a:rPr>
                        <a:t>gün</a:t>
                      </a:r>
                      <a:r>
                        <a:rPr sz="14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izin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hakkı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A98F"/>
                      </a:solidFill>
                      <a:prstDash val="solid"/>
                    </a:lnL>
                    <a:lnR w="12700">
                      <a:solidFill>
                        <a:srgbClr val="00A98F"/>
                      </a:solidFill>
                      <a:prstDash val="solid"/>
                    </a:lnR>
                    <a:lnT w="12700">
                      <a:solidFill>
                        <a:srgbClr val="00A98F"/>
                      </a:solidFill>
                      <a:prstDash val="solid"/>
                    </a:lnT>
                    <a:lnB w="12700">
                      <a:solidFill>
                        <a:srgbClr val="00A98F"/>
                      </a:solidFill>
                      <a:prstDash val="solid"/>
                    </a:lnB>
                    <a:solidFill>
                      <a:srgbClr val="E7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70" dirty="0">
                          <a:latin typeface="Tahoma"/>
                          <a:cs typeface="Tahoma"/>
                        </a:rPr>
                        <a:t>Ölüm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İzni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A98F"/>
                      </a:solidFill>
                      <a:prstDash val="solid"/>
                    </a:lnL>
                    <a:lnR w="12700">
                      <a:solidFill>
                        <a:srgbClr val="00A98F"/>
                      </a:solidFill>
                      <a:prstDash val="solid"/>
                    </a:lnR>
                    <a:lnT w="12700">
                      <a:solidFill>
                        <a:srgbClr val="00A98F"/>
                      </a:solidFill>
                      <a:prstDash val="solid"/>
                    </a:lnT>
                    <a:lnB w="12700">
                      <a:solidFill>
                        <a:srgbClr val="00A98F"/>
                      </a:solidFill>
                      <a:prstDash val="solid"/>
                    </a:lnB>
                    <a:solidFill>
                      <a:srgbClr val="CAE1D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70" dirty="0">
                          <a:latin typeface="Tahoma"/>
                          <a:cs typeface="Tahoma"/>
                        </a:rPr>
                        <a:t>gün</a:t>
                      </a:r>
                      <a:r>
                        <a:rPr sz="14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izin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hakkı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A98F"/>
                      </a:solidFill>
                      <a:prstDash val="solid"/>
                    </a:lnL>
                    <a:lnR w="12700">
                      <a:solidFill>
                        <a:srgbClr val="00A98F"/>
                      </a:solidFill>
                      <a:prstDash val="solid"/>
                    </a:lnR>
                    <a:lnT w="12700">
                      <a:solidFill>
                        <a:srgbClr val="00A98F"/>
                      </a:solidFill>
                      <a:prstDash val="solid"/>
                    </a:lnT>
                    <a:lnB w="12700">
                      <a:solidFill>
                        <a:srgbClr val="00A98F"/>
                      </a:solidFill>
                      <a:prstDash val="solid"/>
                    </a:lnB>
                    <a:solidFill>
                      <a:srgbClr val="CAE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Ücretsiz</a:t>
                      </a:r>
                      <a:r>
                        <a:rPr sz="1400" b="1" spc="2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İzin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A98F"/>
                      </a:solidFill>
                      <a:prstDash val="solid"/>
                    </a:lnL>
                    <a:lnR w="12700">
                      <a:solidFill>
                        <a:srgbClr val="00A98F"/>
                      </a:solidFill>
                      <a:prstDash val="solid"/>
                    </a:lnR>
                    <a:lnT w="12700">
                      <a:solidFill>
                        <a:srgbClr val="00A98F"/>
                      </a:solidFill>
                      <a:prstDash val="solid"/>
                    </a:lnT>
                    <a:lnB w="12700">
                      <a:solidFill>
                        <a:srgbClr val="00A98F"/>
                      </a:solidFill>
                      <a:prstDash val="soli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Mazeret</a:t>
                      </a:r>
                      <a:r>
                        <a:rPr sz="1400" b="1" spc="2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nedeniyle</a:t>
                      </a:r>
                      <a:r>
                        <a:rPr sz="1400" b="1" spc="3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alınan,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karşılığı</a:t>
                      </a:r>
                      <a:r>
                        <a:rPr sz="1400" b="1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65" dirty="0">
                          <a:latin typeface="Tahoma"/>
                          <a:cs typeface="Tahoma"/>
                        </a:rPr>
                        <a:t>ödenmeyen</a:t>
                      </a:r>
                      <a:r>
                        <a:rPr sz="14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izin</a:t>
                      </a:r>
                      <a:r>
                        <a:rPr sz="1400" b="1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30" dirty="0">
                          <a:latin typeface="Tahoma"/>
                          <a:cs typeface="Tahoma"/>
                        </a:rPr>
                        <a:t>hakkı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A98F"/>
                      </a:solidFill>
                      <a:prstDash val="solid"/>
                    </a:lnL>
                    <a:lnR w="12700">
                      <a:solidFill>
                        <a:srgbClr val="00A98F"/>
                      </a:solidFill>
                      <a:prstDash val="solid"/>
                    </a:lnR>
                    <a:lnT w="12700">
                      <a:solidFill>
                        <a:srgbClr val="00A98F"/>
                      </a:solidFill>
                      <a:prstDash val="solid"/>
                    </a:lnT>
                    <a:lnB w="12700">
                      <a:solidFill>
                        <a:srgbClr val="00A98F"/>
                      </a:solidFill>
                      <a:prstDash val="solid"/>
                    </a:lnB>
                    <a:solidFill>
                      <a:srgbClr val="E7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85" dirty="0">
                          <a:latin typeface="Tahoma"/>
                          <a:cs typeface="Tahoma"/>
                        </a:rPr>
                        <a:t>Doğum</a:t>
                      </a:r>
                      <a:r>
                        <a:rPr sz="14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İzni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A98F"/>
                      </a:solidFill>
                      <a:prstDash val="solid"/>
                    </a:lnL>
                    <a:lnR w="12700">
                      <a:solidFill>
                        <a:srgbClr val="00A98F"/>
                      </a:solidFill>
                      <a:prstDash val="solid"/>
                    </a:lnR>
                    <a:lnT w="12700">
                      <a:solidFill>
                        <a:srgbClr val="00A98F"/>
                      </a:solidFill>
                      <a:prstDash val="solid"/>
                    </a:lnT>
                    <a:lnB w="12700">
                      <a:solidFill>
                        <a:srgbClr val="00A98F"/>
                      </a:solidFill>
                      <a:prstDash val="solid"/>
                    </a:lnB>
                    <a:solidFill>
                      <a:srgbClr val="CAE1D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70" dirty="0">
                          <a:latin typeface="Tahoma"/>
                          <a:cs typeface="Tahoma"/>
                        </a:rPr>
                        <a:t>gün</a:t>
                      </a:r>
                      <a:r>
                        <a:rPr sz="14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izin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30" dirty="0">
                          <a:latin typeface="Tahoma"/>
                          <a:cs typeface="Tahoma"/>
                        </a:rPr>
                        <a:t>hakkı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A98F"/>
                      </a:solidFill>
                      <a:prstDash val="solid"/>
                    </a:lnL>
                    <a:lnR w="12700">
                      <a:solidFill>
                        <a:srgbClr val="00A98F"/>
                      </a:solidFill>
                      <a:prstDash val="solid"/>
                    </a:lnR>
                    <a:lnT w="12700">
                      <a:solidFill>
                        <a:srgbClr val="00A98F"/>
                      </a:solidFill>
                      <a:prstDash val="solid"/>
                    </a:lnT>
                    <a:lnB w="12700">
                      <a:solidFill>
                        <a:srgbClr val="00A98F"/>
                      </a:solidFill>
                      <a:prstDash val="solid"/>
                    </a:lnB>
                    <a:solidFill>
                      <a:srgbClr val="CAE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658" y="291465"/>
            <a:ext cx="34448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0000"/>
                </a:solidFill>
                <a:latin typeface="Tahoma"/>
                <a:cs typeface="Tahoma"/>
              </a:rPr>
              <a:t>Yasal</a:t>
            </a:r>
            <a:r>
              <a:rPr b="1" spc="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1" spc="60" dirty="0">
                <a:solidFill>
                  <a:srgbClr val="000000"/>
                </a:solidFill>
                <a:latin typeface="Tahoma"/>
                <a:cs typeface="Tahoma"/>
              </a:rPr>
              <a:t>Yükümlülükler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2939" y="1017524"/>
            <a:ext cx="1326515" cy="640080"/>
          </a:xfrm>
          <a:prstGeom prst="rect">
            <a:avLst/>
          </a:prstGeom>
          <a:solidFill>
            <a:srgbClr val="00707C"/>
          </a:solidFill>
          <a:ln w="12700">
            <a:solidFill>
              <a:srgbClr val="FFAB4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75"/>
              </a:spcBef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Saatlik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İzin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8978" y="1729994"/>
            <a:ext cx="199136" cy="24790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26388" y="2060701"/>
            <a:ext cx="6433185" cy="543560"/>
            <a:chOff x="1326388" y="2060701"/>
            <a:chExt cx="6433185" cy="543560"/>
          </a:xfrm>
        </p:grpSpPr>
        <p:sp>
          <p:nvSpPr>
            <p:cNvPr id="6" name="object 6"/>
            <p:cNvSpPr/>
            <p:nvPr/>
          </p:nvSpPr>
          <p:spPr>
            <a:xfrm>
              <a:off x="1332738" y="2067051"/>
              <a:ext cx="6420485" cy="518159"/>
            </a:xfrm>
            <a:custGeom>
              <a:avLst/>
              <a:gdLst/>
              <a:ahLst/>
              <a:cxnLst/>
              <a:rect l="l" t="t" r="r" b="b"/>
              <a:pathLst>
                <a:path w="6420484" h="518160">
                  <a:moveTo>
                    <a:pt x="6420231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420231" y="518160"/>
                  </a:lnTo>
                  <a:lnTo>
                    <a:pt x="6420231" y="0"/>
                  </a:lnTo>
                  <a:close/>
                </a:path>
              </a:pathLst>
            </a:custGeom>
            <a:solidFill>
              <a:srgbClr val="00A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6388" y="2060701"/>
              <a:ext cx="6433185" cy="543560"/>
            </a:xfrm>
            <a:custGeom>
              <a:avLst/>
              <a:gdLst/>
              <a:ahLst/>
              <a:cxnLst/>
              <a:rect l="l" t="t" r="r" b="b"/>
              <a:pathLst>
                <a:path w="6433184" h="543560">
                  <a:moveTo>
                    <a:pt x="6350" y="0"/>
                  </a:moveTo>
                  <a:lnTo>
                    <a:pt x="6350" y="543560"/>
                  </a:lnTo>
                </a:path>
                <a:path w="6433184" h="543560">
                  <a:moveTo>
                    <a:pt x="6426581" y="0"/>
                  </a:moveTo>
                  <a:lnTo>
                    <a:pt x="6426581" y="543560"/>
                  </a:lnTo>
                </a:path>
                <a:path w="6433184" h="543560">
                  <a:moveTo>
                    <a:pt x="0" y="6350"/>
                  </a:moveTo>
                  <a:lnTo>
                    <a:pt x="6432931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6388" y="2585211"/>
              <a:ext cx="6433185" cy="0"/>
            </a:xfrm>
            <a:custGeom>
              <a:avLst/>
              <a:gdLst/>
              <a:ahLst/>
              <a:cxnLst/>
              <a:rect l="l" t="t" r="r" b="b"/>
              <a:pathLst>
                <a:path w="6433184">
                  <a:moveTo>
                    <a:pt x="0" y="0"/>
                  </a:moveTo>
                  <a:lnTo>
                    <a:pt x="643293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9088" y="2091690"/>
            <a:ext cx="6407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8195" marR="391160" indent="-167068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Saatlik</a:t>
            </a:r>
            <a:r>
              <a:rPr sz="14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İzin</a:t>
            </a:r>
            <a:r>
              <a:rPr sz="1400" b="1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Formu</a:t>
            </a:r>
            <a:r>
              <a:rPr sz="1400" b="1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çalışan</a:t>
            </a:r>
            <a:r>
              <a:rPr sz="14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tarafından</a:t>
            </a:r>
            <a:r>
              <a:rPr sz="1400" b="1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doldurulur.</a:t>
            </a:r>
            <a:r>
              <a:rPr sz="1400" b="1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Departman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yöneticisinden</a:t>
            </a:r>
            <a:r>
              <a:rPr sz="1400" b="1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onay</a:t>
            </a:r>
            <a:r>
              <a:rPr sz="1400" b="1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alır.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8978" y="2900426"/>
            <a:ext cx="199136" cy="24942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32738" y="3285235"/>
            <a:ext cx="6444615" cy="731520"/>
          </a:xfrm>
          <a:prstGeom prst="rect">
            <a:avLst/>
          </a:prstGeom>
          <a:solidFill>
            <a:srgbClr val="00707C"/>
          </a:solidFill>
          <a:ln w="12700">
            <a:solidFill>
              <a:srgbClr val="FFAB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Diğer</a:t>
            </a:r>
            <a:r>
              <a:rPr sz="140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nüshalar</a:t>
            </a:r>
            <a:r>
              <a:rPr sz="1400" b="1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için</a:t>
            </a:r>
            <a:r>
              <a:rPr sz="1400" b="1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biri</a:t>
            </a:r>
            <a:r>
              <a:rPr sz="14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çalışanda</a:t>
            </a:r>
            <a:r>
              <a:rPr sz="1400" b="1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kalmak</a:t>
            </a:r>
            <a:r>
              <a:rPr sz="14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üzere,</a:t>
            </a:r>
            <a:r>
              <a:rPr sz="1400" b="1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bir</a:t>
            </a:r>
            <a:r>
              <a:rPr sz="140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nüshası</a:t>
            </a:r>
            <a:r>
              <a:rPr sz="1400" b="1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b="1" spc="50" dirty="0">
                <a:solidFill>
                  <a:srgbClr val="FFFFFF"/>
                </a:solidFill>
                <a:latin typeface="Tahoma"/>
                <a:cs typeface="Tahoma"/>
              </a:rPr>
              <a:t>Muhasebe</a:t>
            </a:r>
            <a:r>
              <a:rPr sz="1400" b="1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Müdürlüğü’ne</a:t>
            </a:r>
            <a:r>
              <a:rPr sz="1400" b="1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teslim</a:t>
            </a:r>
            <a:r>
              <a:rPr sz="14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edilerek</a:t>
            </a:r>
            <a:r>
              <a:rPr sz="1400" b="1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dosyalanır.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2139" y="4385551"/>
            <a:ext cx="7639684" cy="543560"/>
            <a:chOff x="762139" y="4385551"/>
            <a:chExt cx="7639684" cy="543560"/>
          </a:xfrm>
        </p:grpSpPr>
        <p:sp>
          <p:nvSpPr>
            <p:cNvPr id="13" name="object 13"/>
            <p:cNvSpPr/>
            <p:nvPr/>
          </p:nvSpPr>
          <p:spPr>
            <a:xfrm>
              <a:off x="768489" y="4391901"/>
              <a:ext cx="7626984" cy="518159"/>
            </a:xfrm>
            <a:custGeom>
              <a:avLst/>
              <a:gdLst/>
              <a:ahLst/>
              <a:cxnLst/>
              <a:rect l="l" t="t" r="r" b="b"/>
              <a:pathLst>
                <a:path w="7626984" h="518160">
                  <a:moveTo>
                    <a:pt x="7626477" y="0"/>
                  </a:moveTo>
                  <a:lnTo>
                    <a:pt x="0" y="0"/>
                  </a:lnTo>
                  <a:lnTo>
                    <a:pt x="0" y="518159"/>
                  </a:lnTo>
                  <a:lnTo>
                    <a:pt x="7626477" y="518159"/>
                  </a:lnTo>
                  <a:lnTo>
                    <a:pt x="7626477" y="0"/>
                  </a:lnTo>
                  <a:close/>
                </a:path>
              </a:pathLst>
            </a:custGeom>
            <a:solidFill>
              <a:srgbClr val="00A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139" y="4385551"/>
              <a:ext cx="7639684" cy="543560"/>
            </a:xfrm>
            <a:custGeom>
              <a:avLst/>
              <a:gdLst/>
              <a:ahLst/>
              <a:cxnLst/>
              <a:rect l="l" t="t" r="r" b="b"/>
              <a:pathLst>
                <a:path w="7639684" h="543560">
                  <a:moveTo>
                    <a:pt x="6350" y="0"/>
                  </a:moveTo>
                  <a:lnTo>
                    <a:pt x="6350" y="543559"/>
                  </a:lnTo>
                </a:path>
                <a:path w="7639684" h="543560">
                  <a:moveTo>
                    <a:pt x="7632814" y="0"/>
                  </a:moveTo>
                  <a:lnTo>
                    <a:pt x="7632814" y="543559"/>
                  </a:lnTo>
                </a:path>
                <a:path w="7639684" h="543560">
                  <a:moveTo>
                    <a:pt x="0" y="6349"/>
                  </a:moveTo>
                  <a:lnTo>
                    <a:pt x="7639164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139" y="4910061"/>
              <a:ext cx="7639684" cy="0"/>
            </a:xfrm>
            <a:custGeom>
              <a:avLst/>
              <a:gdLst/>
              <a:ahLst/>
              <a:cxnLst/>
              <a:rect l="l" t="t" r="r" b="b"/>
              <a:pathLst>
                <a:path w="7639684">
                  <a:moveTo>
                    <a:pt x="0" y="0"/>
                  </a:moveTo>
                  <a:lnTo>
                    <a:pt x="763916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4839" y="4417263"/>
            <a:ext cx="76142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Saatlik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İzinler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Tahoma"/>
                <a:cs typeface="Tahoma"/>
              </a:rPr>
              <a:t>günde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saati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Tahoma"/>
                <a:cs typeface="Tahoma"/>
              </a:rPr>
              <a:t>geçemez.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Tahoma"/>
                <a:cs typeface="Tahoma"/>
              </a:rPr>
              <a:t>Ayda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ise,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saatten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fazla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olmamalıdır.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6388" y="996061"/>
            <a:ext cx="6433185" cy="513080"/>
            <a:chOff x="1326388" y="996061"/>
            <a:chExt cx="6433185" cy="513080"/>
          </a:xfrm>
        </p:grpSpPr>
        <p:sp>
          <p:nvSpPr>
            <p:cNvPr id="3" name="object 3"/>
            <p:cNvSpPr/>
            <p:nvPr/>
          </p:nvSpPr>
          <p:spPr>
            <a:xfrm>
              <a:off x="1332738" y="1002411"/>
              <a:ext cx="6420485" cy="487680"/>
            </a:xfrm>
            <a:custGeom>
              <a:avLst/>
              <a:gdLst/>
              <a:ahLst/>
              <a:cxnLst/>
              <a:rect l="l" t="t" r="r" b="b"/>
              <a:pathLst>
                <a:path w="6420484" h="487680">
                  <a:moveTo>
                    <a:pt x="6420231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6420231" y="487679"/>
                  </a:lnTo>
                  <a:lnTo>
                    <a:pt x="6420231" y="0"/>
                  </a:lnTo>
                  <a:close/>
                </a:path>
              </a:pathLst>
            </a:custGeom>
            <a:solidFill>
              <a:srgbClr val="00A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6388" y="996061"/>
              <a:ext cx="6433185" cy="513080"/>
            </a:xfrm>
            <a:custGeom>
              <a:avLst/>
              <a:gdLst/>
              <a:ahLst/>
              <a:cxnLst/>
              <a:rect l="l" t="t" r="r" b="b"/>
              <a:pathLst>
                <a:path w="6433184" h="513080">
                  <a:moveTo>
                    <a:pt x="6350" y="0"/>
                  </a:moveTo>
                  <a:lnTo>
                    <a:pt x="6350" y="513079"/>
                  </a:lnTo>
                </a:path>
                <a:path w="6433184" h="513080">
                  <a:moveTo>
                    <a:pt x="6426581" y="0"/>
                  </a:moveTo>
                  <a:lnTo>
                    <a:pt x="6426581" y="513079"/>
                  </a:lnTo>
                </a:path>
                <a:path w="6433184" h="513080">
                  <a:moveTo>
                    <a:pt x="0" y="6350"/>
                  </a:moveTo>
                  <a:lnTo>
                    <a:pt x="6432931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6388" y="1490091"/>
              <a:ext cx="6433185" cy="0"/>
            </a:xfrm>
            <a:custGeom>
              <a:avLst/>
              <a:gdLst/>
              <a:ahLst/>
              <a:cxnLst/>
              <a:rect l="l" t="t" r="r" b="b"/>
              <a:pathLst>
                <a:path w="6433184">
                  <a:moveTo>
                    <a:pt x="0" y="0"/>
                  </a:moveTo>
                  <a:lnTo>
                    <a:pt x="643293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10433" y="1018743"/>
            <a:ext cx="36664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FFFF"/>
                </a:solidFill>
                <a:latin typeface="Tahoma"/>
                <a:cs typeface="Tahoma"/>
              </a:rPr>
              <a:t>SÜRDÜRÜLEBİLİRLİK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2738" y="3285235"/>
            <a:ext cx="6444615" cy="674370"/>
          </a:xfrm>
          <a:prstGeom prst="rect">
            <a:avLst/>
          </a:prstGeom>
          <a:solidFill>
            <a:srgbClr val="00707C"/>
          </a:solidFill>
          <a:ln w="12700">
            <a:solidFill>
              <a:srgbClr val="FFAB4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SOSYAL,</a:t>
            </a:r>
            <a:r>
              <a:rPr sz="14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KÜLTÜREL</a:t>
            </a:r>
            <a:r>
              <a:rPr sz="14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140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ÇEVRESEL</a:t>
            </a:r>
            <a:r>
              <a:rPr sz="14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ŞARTLAR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6160" y="1606676"/>
            <a:ext cx="79717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Kaynakların</a:t>
            </a:r>
            <a:r>
              <a:rPr sz="2400" spc="4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çevreye</a:t>
            </a:r>
            <a:r>
              <a:rPr sz="2400" spc="45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duyarlı,</a:t>
            </a:r>
            <a:r>
              <a:rPr sz="2400" spc="459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sosyal</a:t>
            </a:r>
            <a:r>
              <a:rPr sz="2400" spc="45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olarak</a:t>
            </a:r>
            <a:r>
              <a:rPr sz="2400" spc="45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adil</a:t>
            </a:r>
            <a:r>
              <a:rPr sz="2400" spc="445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ve </a:t>
            </a:r>
            <a:r>
              <a:rPr sz="2400" dirty="0">
                <a:latin typeface="Arial MT"/>
                <a:cs typeface="Arial MT"/>
              </a:rPr>
              <a:t>ekonomik</a:t>
            </a:r>
            <a:r>
              <a:rPr sz="2400" spc="2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olarak</a:t>
            </a:r>
            <a:r>
              <a:rPr sz="2400" spc="229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elverişli</a:t>
            </a:r>
            <a:r>
              <a:rPr sz="2400" spc="2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2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biçimde</a:t>
            </a:r>
            <a:r>
              <a:rPr sz="2400" spc="2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kullanılarak,</a:t>
            </a:r>
            <a:r>
              <a:rPr sz="2400" spc="229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mevcut </a:t>
            </a:r>
            <a:r>
              <a:rPr sz="2400" dirty="0">
                <a:latin typeface="Arial MT"/>
                <a:cs typeface="Arial MT"/>
              </a:rPr>
              <a:t>kullanıcıların</a:t>
            </a:r>
            <a:r>
              <a:rPr sz="2400" spc="28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ihtiyaçlarını</a:t>
            </a:r>
            <a:r>
              <a:rPr sz="2400" spc="28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karşılarken</a:t>
            </a:r>
            <a:r>
              <a:rPr sz="2400" spc="28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gelecek</a:t>
            </a:r>
            <a:r>
              <a:rPr sz="2400" spc="28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nesiller </a:t>
            </a:r>
            <a:r>
              <a:rPr sz="2400" dirty="0">
                <a:latin typeface="Arial MT"/>
                <a:cs typeface="Arial MT"/>
              </a:rPr>
              <a:t>tarafından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kullanım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90" dirty="0">
                <a:latin typeface="Arial MT"/>
                <a:cs typeface="Arial MT"/>
              </a:rPr>
              <a:t>olasılığının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tehlikeye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atılmaması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0" dirty="0">
                <a:latin typeface="Tahoma"/>
                <a:cs typeface="Tahoma"/>
              </a:rPr>
              <a:t>ÇEVRE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657" y="1187576"/>
            <a:ext cx="7649209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İçinde</a:t>
            </a:r>
            <a:r>
              <a:rPr sz="2400" spc="-1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7C858B"/>
                </a:solidFill>
                <a:latin typeface="Verdana"/>
                <a:cs typeface="Verdana"/>
              </a:rPr>
              <a:t>bulunduğumuz</a:t>
            </a:r>
            <a:r>
              <a:rPr sz="2400" spc="-2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7C858B"/>
                </a:solidFill>
                <a:latin typeface="Verdana"/>
                <a:cs typeface="Verdana"/>
              </a:rPr>
              <a:t>canlı,</a:t>
            </a:r>
            <a:r>
              <a:rPr sz="2400" spc="-1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cansız</a:t>
            </a:r>
            <a:r>
              <a:rPr sz="2400" spc="-1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2400" spc="-1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varlıkların birbirleri</a:t>
            </a:r>
            <a:r>
              <a:rPr sz="2400" spc="-1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2400" spc="-1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7C858B"/>
                </a:solidFill>
                <a:latin typeface="Verdana"/>
                <a:cs typeface="Verdana"/>
              </a:rPr>
              <a:t>ilişkilerini</a:t>
            </a:r>
            <a:r>
              <a:rPr sz="2400" spc="-1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ele</a:t>
            </a:r>
            <a:r>
              <a:rPr sz="2400" spc="-1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alan</a:t>
            </a:r>
            <a:r>
              <a:rPr sz="2400" spc="-1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ortama</a:t>
            </a:r>
            <a:r>
              <a:rPr sz="2400" spc="-1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7C858B"/>
                </a:solidFill>
                <a:latin typeface="Verdana"/>
                <a:cs typeface="Verdana"/>
              </a:rPr>
              <a:t>çevre</a:t>
            </a:r>
            <a:r>
              <a:rPr sz="2400" spc="-1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denir.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8929" y="511886"/>
            <a:ext cx="4097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90" dirty="0">
                <a:latin typeface="Tahoma"/>
                <a:cs typeface="Tahoma"/>
              </a:rPr>
              <a:t>ÇEVREYE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DUYARLILIK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657" y="1195806"/>
            <a:ext cx="7687945" cy="2830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59"/>
              </a:spcBef>
              <a:buSzPct val="90000"/>
              <a:buAutoNum type="arabicPeriod"/>
              <a:tabLst>
                <a:tab pos="469265" algn="l"/>
              </a:tabLst>
            </a:pPr>
            <a:r>
              <a:rPr sz="2000" spc="50" dirty="0">
                <a:solidFill>
                  <a:srgbClr val="7C858B"/>
                </a:solidFill>
                <a:latin typeface="Verdana"/>
                <a:cs typeface="Verdana"/>
              </a:rPr>
              <a:t>Doğal</a:t>
            </a:r>
            <a:r>
              <a:rPr sz="2000" spc="-1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Kaynak</a:t>
            </a:r>
            <a:r>
              <a:rPr sz="2000" spc="-1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Tüketimi/Enerji</a:t>
            </a:r>
            <a:r>
              <a:rPr sz="2000" spc="-1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7C858B"/>
                </a:solidFill>
                <a:latin typeface="Verdana"/>
                <a:cs typeface="Verdana"/>
              </a:rPr>
              <a:t>Tasarrufları,</a:t>
            </a:r>
            <a:r>
              <a:rPr sz="2000" spc="-1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7C858B"/>
                </a:solidFill>
                <a:latin typeface="Verdana"/>
                <a:cs typeface="Verdana"/>
              </a:rPr>
              <a:t>Su</a:t>
            </a:r>
            <a:r>
              <a:rPr sz="2000" spc="-1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Tasarrufları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59"/>
              </a:spcBef>
              <a:buSzPct val="90000"/>
              <a:buAutoNum type="arabicPeriod"/>
              <a:tabLst>
                <a:tab pos="469265" algn="l"/>
              </a:tabLst>
            </a:pPr>
            <a:r>
              <a:rPr sz="2000" spc="-55" dirty="0">
                <a:solidFill>
                  <a:srgbClr val="7C858B"/>
                </a:solidFill>
                <a:latin typeface="Verdana"/>
                <a:cs typeface="Verdana"/>
              </a:rPr>
              <a:t>Sıfır</a:t>
            </a:r>
            <a:r>
              <a:rPr sz="2000" spc="-1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7C858B"/>
                </a:solidFill>
                <a:latin typeface="Verdana"/>
                <a:cs typeface="Verdana"/>
              </a:rPr>
              <a:t>Atık</a:t>
            </a:r>
            <a:r>
              <a:rPr sz="20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Yönetimi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59"/>
              </a:spcBef>
              <a:buSzPct val="90000"/>
              <a:buAutoNum type="arabicPeriod"/>
              <a:tabLst>
                <a:tab pos="469265" algn="l"/>
              </a:tabLst>
            </a:pPr>
            <a:r>
              <a:rPr sz="2000" spc="-55" dirty="0">
                <a:solidFill>
                  <a:srgbClr val="7C858B"/>
                </a:solidFill>
                <a:latin typeface="Verdana"/>
                <a:cs typeface="Verdana"/>
              </a:rPr>
              <a:t>İsrafın</a:t>
            </a:r>
            <a:r>
              <a:rPr sz="2000" spc="-1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Önlenmesi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60"/>
              </a:spcBef>
              <a:buSzPct val="90000"/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Kimyasalların</a:t>
            </a:r>
            <a:r>
              <a:rPr sz="2000" spc="-1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7C858B"/>
                </a:solidFill>
                <a:latin typeface="Verdana"/>
                <a:cs typeface="Verdana"/>
              </a:rPr>
              <a:t>Doğru</a:t>
            </a:r>
            <a:r>
              <a:rPr sz="2000" spc="-1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20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7C858B"/>
                </a:solidFill>
                <a:latin typeface="Verdana"/>
                <a:cs typeface="Verdana"/>
              </a:rPr>
              <a:t>Etkin</a:t>
            </a:r>
            <a:r>
              <a:rPr sz="2000" spc="-1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Kullanımı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60"/>
              </a:spcBef>
              <a:buSzPct val="90000"/>
              <a:buAutoNum type="arabicPeriod"/>
              <a:tabLst>
                <a:tab pos="469265" algn="l"/>
              </a:tabLst>
            </a:pPr>
            <a:r>
              <a:rPr sz="2000" spc="50" dirty="0">
                <a:solidFill>
                  <a:srgbClr val="7C858B"/>
                </a:solidFill>
                <a:latin typeface="Verdana"/>
                <a:cs typeface="Verdana"/>
              </a:rPr>
              <a:t>Doğal</a:t>
            </a:r>
            <a:r>
              <a:rPr sz="20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20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7C858B"/>
                </a:solidFill>
                <a:latin typeface="Verdana"/>
                <a:cs typeface="Verdana"/>
              </a:rPr>
              <a:t>korunan</a:t>
            </a:r>
            <a:r>
              <a:rPr sz="20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alanların</a:t>
            </a:r>
            <a:r>
              <a:rPr sz="20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7C858B"/>
                </a:solidFill>
                <a:latin typeface="Verdana"/>
                <a:cs typeface="Verdana"/>
              </a:rPr>
              <a:t>bütünlüğü/peyzaj</a:t>
            </a:r>
            <a:r>
              <a:rPr sz="20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çalışmaları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60"/>
              </a:spcBef>
              <a:buSzPct val="90000"/>
              <a:buAutoNum type="arabicPeriod"/>
              <a:tabLst>
                <a:tab pos="469265" algn="l"/>
              </a:tabLst>
            </a:pPr>
            <a:r>
              <a:rPr sz="2000" spc="-30" dirty="0">
                <a:solidFill>
                  <a:srgbClr val="7C858B"/>
                </a:solidFill>
                <a:latin typeface="Verdana"/>
                <a:cs typeface="Verdana"/>
              </a:rPr>
              <a:t>Çevreye</a:t>
            </a:r>
            <a:r>
              <a:rPr sz="2000" spc="-1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Duyarlı</a:t>
            </a:r>
            <a:r>
              <a:rPr sz="2000" spc="-1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Satınalma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65"/>
              </a:spcBef>
              <a:buSzPct val="90000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7C858B"/>
                </a:solidFill>
                <a:latin typeface="Verdana"/>
                <a:cs typeface="Verdana"/>
              </a:rPr>
              <a:t>Karbon</a:t>
            </a:r>
            <a:r>
              <a:rPr sz="20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7C858B"/>
                </a:solidFill>
                <a:latin typeface="Verdana"/>
                <a:cs typeface="Verdana"/>
              </a:rPr>
              <a:t>Ayak</a:t>
            </a:r>
            <a:r>
              <a:rPr sz="20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7C858B"/>
                </a:solidFill>
                <a:latin typeface="Verdana"/>
                <a:cs typeface="Verdana"/>
              </a:rPr>
              <a:t>İzi</a:t>
            </a:r>
            <a:endParaRPr sz="20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59"/>
              </a:spcBef>
              <a:buSzPct val="90000"/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7C858B"/>
                </a:solidFill>
                <a:latin typeface="Verdana"/>
                <a:cs typeface="Verdana"/>
              </a:rPr>
              <a:t>Ulaşım</a:t>
            </a:r>
            <a:r>
              <a:rPr sz="20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7C858B"/>
                </a:solidFill>
                <a:latin typeface="Verdana"/>
                <a:cs typeface="Verdana"/>
              </a:rPr>
              <a:t>Tercihlerinde</a:t>
            </a:r>
            <a:r>
              <a:rPr sz="20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7C858B"/>
                </a:solidFill>
                <a:latin typeface="Verdana"/>
                <a:cs typeface="Verdana"/>
              </a:rPr>
              <a:t>Düzenlemeler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78071" y="241808"/>
            <a:ext cx="4926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7C858B"/>
                </a:solidFill>
              </a:rPr>
              <a:t>Sabahları</a:t>
            </a:r>
            <a:r>
              <a:rPr sz="2400" spc="-200" dirty="0">
                <a:solidFill>
                  <a:srgbClr val="7C858B"/>
                </a:solidFill>
              </a:rPr>
              <a:t> </a:t>
            </a:r>
            <a:r>
              <a:rPr sz="2400" dirty="0">
                <a:solidFill>
                  <a:srgbClr val="7C858B"/>
                </a:solidFill>
              </a:rPr>
              <a:t>aydınlatmaları</a:t>
            </a:r>
            <a:r>
              <a:rPr sz="2400" spc="-180" dirty="0">
                <a:solidFill>
                  <a:srgbClr val="7C858B"/>
                </a:solidFill>
              </a:rPr>
              <a:t> </a:t>
            </a:r>
            <a:r>
              <a:rPr sz="2400" spc="-10" dirty="0">
                <a:solidFill>
                  <a:srgbClr val="7C858B"/>
                </a:solidFill>
              </a:rPr>
              <a:t>açanlar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999988" y="871727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60" h="340359">
                <a:moveTo>
                  <a:pt x="120396" y="124841"/>
                </a:moveTo>
                <a:lnTo>
                  <a:pt x="115951" y="120396"/>
                </a:lnTo>
                <a:lnTo>
                  <a:pt x="110490" y="120396"/>
                </a:lnTo>
                <a:lnTo>
                  <a:pt x="105029" y="120396"/>
                </a:lnTo>
                <a:lnTo>
                  <a:pt x="100584" y="124841"/>
                </a:lnTo>
                <a:lnTo>
                  <a:pt x="100584" y="135763"/>
                </a:lnTo>
                <a:lnTo>
                  <a:pt x="105029" y="140208"/>
                </a:lnTo>
                <a:lnTo>
                  <a:pt x="115951" y="140208"/>
                </a:lnTo>
                <a:lnTo>
                  <a:pt x="120396" y="135763"/>
                </a:lnTo>
                <a:lnTo>
                  <a:pt x="120396" y="124841"/>
                </a:lnTo>
                <a:close/>
              </a:path>
              <a:path w="340360" h="340359">
                <a:moveTo>
                  <a:pt x="239268" y="124841"/>
                </a:moveTo>
                <a:lnTo>
                  <a:pt x="234823" y="120396"/>
                </a:lnTo>
                <a:lnTo>
                  <a:pt x="229362" y="120396"/>
                </a:lnTo>
                <a:lnTo>
                  <a:pt x="223901" y="120396"/>
                </a:lnTo>
                <a:lnTo>
                  <a:pt x="219456" y="124841"/>
                </a:lnTo>
                <a:lnTo>
                  <a:pt x="219456" y="135763"/>
                </a:lnTo>
                <a:lnTo>
                  <a:pt x="223901" y="140208"/>
                </a:lnTo>
                <a:lnTo>
                  <a:pt x="234823" y="140208"/>
                </a:lnTo>
                <a:lnTo>
                  <a:pt x="239268" y="135763"/>
                </a:lnTo>
                <a:lnTo>
                  <a:pt x="239268" y="124841"/>
                </a:lnTo>
                <a:close/>
              </a:path>
              <a:path w="340360" h="340359">
                <a:moveTo>
                  <a:pt x="339852" y="169926"/>
                </a:moveTo>
                <a:lnTo>
                  <a:pt x="338505" y="160020"/>
                </a:lnTo>
                <a:lnTo>
                  <a:pt x="333743" y="124929"/>
                </a:lnTo>
                <a:lnTo>
                  <a:pt x="323253" y="100203"/>
                </a:lnTo>
                <a:lnTo>
                  <a:pt x="316534" y="84391"/>
                </a:lnTo>
                <a:lnTo>
                  <a:pt x="289890" y="49961"/>
                </a:lnTo>
                <a:lnTo>
                  <a:pt x="259461" y="26416"/>
                </a:lnTo>
                <a:lnTo>
                  <a:pt x="259461" y="130048"/>
                </a:lnTo>
                <a:lnTo>
                  <a:pt x="258064" y="136956"/>
                </a:lnTo>
                <a:lnTo>
                  <a:pt x="258064" y="252476"/>
                </a:lnTo>
                <a:lnTo>
                  <a:pt x="254889" y="257810"/>
                </a:lnTo>
                <a:lnTo>
                  <a:pt x="249555" y="259207"/>
                </a:lnTo>
                <a:lnTo>
                  <a:pt x="248412" y="259588"/>
                </a:lnTo>
                <a:lnTo>
                  <a:pt x="242697" y="259588"/>
                </a:lnTo>
                <a:lnTo>
                  <a:pt x="238633" y="256540"/>
                </a:lnTo>
                <a:lnTo>
                  <a:pt x="237464" y="252476"/>
                </a:lnTo>
                <a:lnTo>
                  <a:pt x="237363" y="252095"/>
                </a:lnTo>
                <a:lnTo>
                  <a:pt x="227965" y="230911"/>
                </a:lnTo>
                <a:lnTo>
                  <a:pt x="212598" y="214363"/>
                </a:lnTo>
                <a:lnTo>
                  <a:pt x="192747" y="203619"/>
                </a:lnTo>
                <a:lnTo>
                  <a:pt x="169926" y="199771"/>
                </a:lnTo>
                <a:lnTo>
                  <a:pt x="147091" y="203619"/>
                </a:lnTo>
                <a:lnTo>
                  <a:pt x="127254" y="214363"/>
                </a:lnTo>
                <a:lnTo>
                  <a:pt x="111874" y="230911"/>
                </a:lnTo>
                <a:lnTo>
                  <a:pt x="102489" y="252095"/>
                </a:lnTo>
                <a:lnTo>
                  <a:pt x="101219" y="256540"/>
                </a:lnTo>
                <a:lnTo>
                  <a:pt x="97155" y="259588"/>
                </a:lnTo>
                <a:lnTo>
                  <a:pt x="91630" y="259588"/>
                </a:lnTo>
                <a:lnTo>
                  <a:pt x="90297" y="259207"/>
                </a:lnTo>
                <a:lnTo>
                  <a:pt x="84963" y="257810"/>
                </a:lnTo>
                <a:lnTo>
                  <a:pt x="81788" y="252476"/>
                </a:lnTo>
                <a:lnTo>
                  <a:pt x="83185" y="247142"/>
                </a:lnTo>
                <a:lnTo>
                  <a:pt x="95262" y="219913"/>
                </a:lnTo>
                <a:lnTo>
                  <a:pt x="115023" y="198640"/>
                </a:lnTo>
                <a:lnTo>
                  <a:pt x="140538" y="184785"/>
                </a:lnTo>
                <a:lnTo>
                  <a:pt x="169926" y="179832"/>
                </a:lnTo>
                <a:lnTo>
                  <a:pt x="199301" y="184785"/>
                </a:lnTo>
                <a:lnTo>
                  <a:pt x="224815" y="198640"/>
                </a:lnTo>
                <a:lnTo>
                  <a:pt x="244576" y="219913"/>
                </a:lnTo>
                <a:lnTo>
                  <a:pt x="256667" y="247142"/>
                </a:lnTo>
                <a:lnTo>
                  <a:pt x="257962" y="252095"/>
                </a:lnTo>
                <a:lnTo>
                  <a:pt x="258064" y="252476"/>
                </a:lnTo>
                <a:lnTo>
                  <a:pt x="258064" y="136956"/>
                </a:lnTo>
                <a:lnTo>
                  <a:pt x="257149" y="141478"/>
                </a:lnTo>
                <a:lnTo>
                  <a:pt x="257111" y="141681"/>
                </a:lnTo>
                <a:lnTo>
                  <a:pt x="252133" y="149098"/>
                </a:lnTo>
                <a:lnTo>
                  <a:pt x="250609" y="151257"/>
                </a:lnTo>
                <a:lnTo>
                  <a:pt x="241236" y="157607"/>
                </a:lnTo>
                <a:lnTo>
                  <a:pt x="229616" y="160020"/>
                </a:lnTo>
                <a:lnTo>
                  <a:pt x="220853" y="158699"/>
                </a:lnTo>
                <a:lnTo>
                  <a:pt x="199936" y="132880"/>
                </a:lnTo>
                <a:lnTo>
                  <a:pt x="200228" y="127241"/>
                </a:lnTo>
                <a:lnTo>
                  <a:pt x="200342" y="124929"/>
                </a:lnTo>
                <a:lnTo>
                  <a:pt x="221869" y="100203"/>
                </a:lnTo>
                <a:lnTo>
                  <a:pt x="233553" y="100203"/>
                </a:lnTo>
                <a:lnTo>
                  <a:pt x="259461" y="130048"/>
                </a:lnTo>
                <a:lnTo>
                  <a:pt x="259461" y="26416"/>
                </a:lnTo>
                <a:lnTo>
                  <a:pt x="255460" y="23317"/>
                </a:lnTo>
                <a:lnTo>
                  <a:pt x="214922" y="6108"/>
                </a:lnTo>
                <a:lnTo>
                  <a:pt x="169926" y="0"/>
                </a:lnTo>
                <a:lnTo>
                  <a:pt x="139903" y="4076"/>
                </a:lnTo>
                <a:lnTo>
                  <a:pt x="139903" y="127241"/>
                </a:lnTo>
                <a:lnTo>
                  <a:pt x="139458" y="135940"/>
                </a:lnTo>
                <a:lnTo>
                  <a:pt x="136550" y="144145"/>
                </a:lnTo>
                <a:lnTo>
                  <a:pt x="131318" y="151257"/>
                </a:lnTo>
                <a:lnTo>
                  <a:pt x="125603" y="156972"/>
                </a:lnTo>
                <a:lnTo>
                  <a:pt x="117856" y="160020"/>
                </a:lnTo>
                <a:lnTo>
                  <a:pt x="106299" y="160020"/>
                </a:lnTo>
                <a:lnTo>
                  <a:pt x="80264" y="130048"/>
                </a:lnTo>
                <a:lnTo>
                  <a:pt x="82575" y="118618"/>
                </a:lnTo>
                <a:lnTo>
                  <a:pt x="82613" y="118427"/>
                </a:lnTo>
                <a:lnTo>
                  <a:pt x="89027" y="108966"/>
                </a:lnTo>
                <a:lnTo>
                  <a:pt x="98577" y="102552"/>
                </a:lnTo>
                <a:lnTo>
                  <a:pt x="110236" y="100203"/>
                </a:lnTo>
                <a:lnTo>
                  <a:pt x="118910" y="101536"/>
                </a:lnTo>
                <a:lnTo>
                  <a:pt x="126720" y="105270"/>
                </a:lnTo>
                <a:lnTo>
                  <a:pt x="133184" y="111086"/>
                </a:lnTo>
                <a:lnTo>
                  <a:pt x="137668" y="118427"/>
                </a:lnTo>
                <a:lnTo>
                  <a:pt x="137795" y="118618"/>
                </a:lnTo>
                <a:lnTo>
                  <a:pt x="139903" y="127241"/>
                </a:lnTo>
                <a:lnTo>
                  <a:pt x="139903" y="4076"/>
                </a:lnTo>
                <a:lnTo>
                  <a:pt x="84378" y="23317"/>
                </a:lnTo>
                <a:lnTo>
                  <a:pt x="49949" y="49961"/>
                </a:lnTo>
                <a:lnTo>
                  <a:pt x="23304" y="84391"/>
                </a:lnTo>
                <a:lnTo>
                  <a:pt x="6096" y="124929"/>
                </a:lnTo>
                <a:lnTo>
                  <a:pt x="0" y="169926"/>
                </a:lnTo>
                <a:lnTo>
                  <a:pt x="6019" y="214363"/>
                </a:lnTo>
                <a:lnTo>
                  <a:pt x="6096" y="214934"/>
                </a:lnTo>
                <a:lnTo>
                  <a:pt x="23304" y="255473"/>
                </a:lnTo>
                <a:lnTo>
                  <a:pt x="49949" y="289902"/>
                </a:lnTo>
                <a:lnTo>
                  <a:pt x="84378" y="316547"/>
                </a:lnTo>
                <a:lnTo>
                  <a:pt x="124917" y="333756"/>
                </a:lnTo>
                <a:lnTo>
                  <a:pt x="169926" y="339852"/>
                </a:lnTo>
                <a:lnTo>
                  <a:pt x="214922" y="333756"/>
                </a:lnTo>
                <a:lnTo>
                  <a:pt x="255460" y="316547"/>
                </a:lnTo>
                <a:lnTo>
                  <a:pt x="289890" y="289902"/>
                </a:lnTo>
                <a:lnTo>
                  <a:pt x="313347" y="259588"/>
                </a:lnTo>
                <a:lnTo>
                  <a:pt x="316534" y="255473"/>
                </a:lnTo>
                <a:lnTo>
                  <a:pt x="333743" y="214934"/>
                </a:lnTo>
                <a:lnTo>
                  <a:pt x="338505" y="179832"/>
                </a:lnTo>
                <a:lnTo>
                  <a:pt x="339852" y="169926"/>
                </a:lnTo>
                <a:close/>
              </a:path>
            </a:pathLst>
          </a:custGeom>
          <a:solidFill>
            <a:srgbClr val="00A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0552" y="2426207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60" h="340360">
                <a:moveTo>
                  <a:pt x="120396" y="124841"/>
                </a:moveTo>
                <a:lnTo>
                  <a:pt x="115951" y="120396"/>
                </a:lnTo>
                <a:lnTo>
                  <a:pt x="110490" y="120396"/>
                </a:lnTo>
                <a:lnTo>
                  <a:pt x="105029" y="120396"/>
                </a:lnTo>
                <a:lnTo>
                  <a:pt x="100584" y="124841"/>
                </a:lnTo>
                <a:lnTo>
                  <a:pt x="100584" y="135763"/>
                </a:lnTo>
                <a:lnTo>
                  <a:pt x="105029" y="140208"/>
                </a:lnTo>
                <a:lnTo>
                  <a:pt x="115951" y="140208"/>
                </a:lnTo>
                <a:lnTo>
                  <a:pt x="120396" y="135763"/>
                </a:lnTo>
                <a:lnTo>
                  <a:pt x="120396" y="124841"/>
                </a:lnTo>
                <a:close/>
              </a:path>
              <a:path w="340360" h="340360">
                <a:moveTo>
                  <a:pt x="239268" y="124841"/>
                </a:moveTo>
                <a:lnTo>
                  <a:pt x="234823" y="120396"/>
                </a:lnTo>
                <a:lnTo>
                  <a:pt x="229362" y="120396"/>
                </a:lnTo>
                <a:lnTo>
                  <a:pt x="223901" y="120396"/>
                </a:lnTo>
                <a:lnTo>
                  <a:pt x="219456" y="124841"/>
                </a:lnTo>
                <a:lnTo>
                  <a:pt x="219456" y="135763"/>
                </a:lnTo>
                <a:lnTo>
                  <a:pt x="223901" y="140208"/>
                </a:lnTo>
                <a:lnTo>
                  <a:pt x="234823" y="140208"/>
                </a:lnTo>
                <a:lnTo>
                  <a:pt x="239268" y="135763"/>
                </a:lnTo>
                <a:lnTo>
                  <a:pt x="239268" y="124841"/>
                </a:lnTo>
                <a:close/>
              </a:path>
              <a:path w="340360" h="340360">
                <a:moveTo>
                  <a:pt x="339852" y="169926"/>
                </a:moveTo>
                <a:lnTo>
                  <a:pt x="338505" y="160020"/>
                </a:lnTo>
                <a:lnTo>
                  <a:pt x="333743" y="124929"/>
                </a:lnTo>
                <a:lnTo>
                  <a:pt x="323253" y="100203"/>
                </a:lnTo>
                <a:lnTo>
                  <a:pt x="316534" y="84391"/>
                </a:lnTo>
                <a:lnTo>
                  <a:pt x="289890" y="49961"/>
                </a:lnTo>
                <a:lnTo>
                  <a:pt x="259461" y="26416"/>
                </a:lnTo>
                <a:lnTo>
                  <a:pt x="259461" y="130048"/>
                </a:lnTo>
                <a:lnTo>
                  <a:pt x="258064" y="136956"/>
                </a:lnTo>
                <a:lnTo>
                  <a:pt x="258064" y="252476"/>
                </a:lnTo>
                <a:lnTo>
                  <a:pt x="254889" y="257810"/>
                </a:lnTo>
                <a:lnTo>
                  <a:pt x="249555" y="259207"/>
                </a:lnTo>
                <a:lnTo>
                  <a:pt x="248412" y="259588"/>
                </a:lnTo>
                <a:lnTo>
                  <a:pt x="242697" y="259588"/>
                </a:lnTo>
                <a:lnTo>
                  <a:pt x="238633" y="256540"/>
                </a:lnTo>
                <a:lnTo>
                  <a:pt x="237464" y="252476"/>
                </a:lnTo>
                <a:lnTo>
                  <a:pt x="237363" y="252095"/>
                </a:lnTo>
                <a:lnTo>
                  <a:pt x="227965" y="230911"/>
                </a:lnTo>
                <a:lnTo>
                  <a:pt x="212598" y="214363"/>
                </a:lnTo>
                <a:lnTo>
                  <a:pt x="192747" y="203619"/>
                </a:lnTo>
                <a:lnTo>
                  <a:pt x="169926" y="199771"/>
                </a:lnTo>
                <a:lnTo>
                  <a:pt x="147091" y="203619"/>
                </a:lnTo>
                <a:lnTo>
                  <a:pt x="127254" y="214363"/>
                </a:lnTo>
                <a:lnTo>
                  <a:pt x="111874" y="230911"/>
                </a:lnTo>
                <a:lnTo>
                  <a:pt x="102489" y="252095"/>
                </a:lnTo>
                <a:lnTo>
                  <a:pt x="101219" y="256540"/>
                </a:lnTo>
                <a:lnTo>
                  <a:pt x="97155" y="259588"/>
                </a:lnTo>
                <a:lnTo>
                  <a:pt x="91617" y="259588"/>
                </a:lnTo>
                <a:lnTo>
                  <a:pt x="90297" y="259207"/>
                </a:lnTo>
                <a:lnTo>
                  <a:pt x="84963" y="257810"/>
                </a:lnTo>
                <a:lnTo>
                  <a:pt x="81788" y="252476"/>
                </a:lnTo>
                <a:lnTo>
                  <a:pt x="83185" y="247142"/>
                </a:lnTo>
                <a:lnTo>
                  <a:pt x="95262" y="219913"/>
                </a:lnTo>
                <a:lnTo>
                  <a:pt x="115023" y="198628"/>
                </a:lnTo>
                <a:lnTo>
                  <a:pt x="140538" y="184785"/>
                </a:lnTo>
                <a:lnTo>
                  <a:pt x="169926" y="179832"/>
                </a:lnTo>
                <a:lnTo>
                  <a:pt x="199301" y="184785"/>
                </a:lnTo>
                <a:lnTo>
                  <a:pt x="224815" y="198628"/>
                </a:lnTo>
                <a:lnTo>
                  <a:pt x="244576" y="219913"/>
                </a:lnTo>
                <a:lnTo>
                  <a:pt x="256667" y="247142"/>
                </a:lnTo>
                <a:lnTo>
                  <a:pt x="257962" y="252095"/>
                </a:lnTo>
                <a:lnTo>
                  <a:pt x="258064" y="252476"/>
                </a:lnTo>
                <a:lnTo>
                  <a:pt x="258064" y="136956"/>
                </a:lnTo>
                <a:lnTo>
                  <a:pt x="257149" y="141478"/>
                </a:lnTo>
                <a:lnTo>
                  <a:pt x="257111" y="141681"/>
                </a:lnTo>
                <a:lnTo>
                  <a:pt x="252133" y="149098"/>
                </a:lnTo>
                <a:lnTo>
                  <a:pt x="250609" y="151257"/>
                </a:lnTo>
                <a:lnTo>
                  <a:pt x="241236" y="157607"/>
                </a:lnTo>
                <a:lnTo>
                  <a:pt x="229616" y="160020"/>
                </a:lnTo>
                <a:lnTo>
                  <a:pt x="220853" y="158699"/>
                </a:lnTo>
                <a:lnTo>
                  <a:pt x="199936" y="132880"/>
                </a:lnTo>
                <a:lnTo>
                  <a:pt x="200228" y="127241"/>
                </a:lnTo>
                <a:lnTo>
                  <a:pt x="200342" y="124929"/>
                </a:lnTo>
                <a:lnTo>
                  <a:pt x="221869" y="100203"/>
                </a:lnTo>
                <a:lnTo>
                  <a:pt x="233553" y="100203"/>
                </a:lnTo>
                <a:lnTo>
                  <a:pt x="259461" y="130048"/>
                </a:lnTo>
                <a:lnTo>
                  <a:pt x="259461" y="26416"/>
                </a:lnTo>
                <a:lnTo>
                  <a:pt x="255460" y="23317"/>
                </a:lnTo>
                <a:lnTo>
                  <a:pt x="214922" y="6108"/>
                </a:lnTo>
                <a:lnTo>
                  <a:pt x="169926" y="0"/>
                </a:lnTo>
                <a:lnTo>
                  <a:pt x="139903" y="4076"/>
                </a:lnTo>
                <a:lnTo>
                  <a:pt x="139903" y="127241"/>
                </a:lnTo>
                <a:lnTo>
                  <a:pt x="139458" y="135940"/>
                </a:lnTo>
                <a:lnTo>
                  <a:pt x="136550" y="144145"/>
                </a:lnTo>
                <a:lnTo>
                  <a:pt x="131318" y="151257"/>
                </a:lnTo>
                <a:lnTo>
                  <a:pt x="125603" y="156972"/>
                </a:lnTo>
                <a:lnTo>
                  <a:pt x="117856" y="160020"/>
                </a:lnTo>
                <a:lnTo>
                  <a:pt x="106299" y="160020"/>
                </a:lnTo>
                <a:lnTo>
                  <a:pt x="80264" y="130048"/>
                </a:lnTo>
                <a:lnTo>
                  <a:pt x="82575" y="118618"/>
                </a:lnTo>
                <a:lnTo>
                  <a:pt x="82613" y="118427"/>
                </a:lnTo>
                <a:lnTo>
                  <a:pt x="89027" y="108966"/>
                </a:lnTo>
                <a:lnTo>
                  <a:pt x="98577" y="102552"/>
                </a:lnTo>
                <a:lnTo>
                  <a:pt x="110236" y="100203"/>
                </a:lnTo>
                <a:lnTo>
                  <a:pt x="118910" y="101536"/>
                </a:lnTo>
                <a:lnTo>
                  <a:pt x="126720" y="105270"/>
                </a:lnTo>
                <a:lnTo>
                  <a:pt x="133184" y="111086"/>
                </a:lnTo>
                <a:lnTo>
                  <a:pt x="137668" y="118427"/>
                </a:lnTo>
                <a:lnTo>
                  <a:pt x="137795" y="118618"/>
                </a:lnTo>
                <a:lnTo>
                  <a:pt x="139903" y="127241"/>
                </a:lnTo>
                <a:lnTo>
                  <a:pt x="139903" y="4076"/>
                </a:lnTo>
                <a:lnTo>
                  <a:pt x="84378" y="23317"/>
                </a:lnTo>
                <a:lnTo>
                  <a:pt x="49949" y="49961"/>
                </a:lnTo>
                <a:lnTo>
                  <a:pt x="23304" y="84391"/>
                </a:lnTo>
                <a:lnTo>
                  <a:pt x="6096" y="124929"/>
                </a:lnTo>
                <a:lnTo>
                  <a:pt x="0" y="169926"/>
                </a:lnTo>
                <a:lnTo>
                  <a:pt x="6019" y="214363"/>
                </a:lnTo>
                <a:lnTo>
                  <a:pt x="6096" y="214934"/>
                </a:lnTo>
                <a:lnTo>
                  <a:pt x="23304" y="255473"/>
                </a:lnTo>
                <a:lnTo>
                  <a:pt x="49949" y="289902"/>
                </a:lnTo>
                <a:lnTo>
                  <a:pt x="84378" y="316547"/>
                </a:lnTo>
                <a:lnTo>
                  <a:pt x="124917" y="333756"/>
                </a:lnTo>
                <a:lnTo>
                  <a:pt x="169926" y="339852"/>
                </a:lnTo>
                <a:lnTo>
                  <a:pt x="214922" y="333756"/>
                </a:lnTo>
                <a:lnTo>
                  <a:pt x="255460" y="316547"/>
                </a:lnTo>
                <a:lnTo>
                  <a:pt x="289890" y="289902"/>
                </a:lnTo>
                <a:lnTo>
                  <a:pt x="313347" y="259588"/>
                </a:lnTo>
                <a:lnTo>
                  <a:pt x="316534" y="255473"/>
                </a:lnTo>
                <a:lnTo>
                  <a:pt x="333743" y="214934"/>
                </a:lnTo>
                <a:lnTo>
                  <a:pt x="338505" y="179832"/>
                </a:lnTo>
                <a:lnTo>
                  <a:pt x="339852" y="169926"/>
                </a:lnTo>
                <a:close/>
              </a:path>
            </a:pathLst>
          </a:custGeom>
          <a:solidFill>
            <a:srgbClr val="00A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8929" y="1457401"/>
            <a:ext cx="7846695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169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Sabaha</a:t>
            </a:r>
            <a:r>
              <a:rPr sz="2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kadar</a:t>
            </a:r>
            <a:r>
              <a:rPr sz="24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telefonunu</a:t>
            </a:r>
            <a:r>
              <a:rPr sz="24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7C858B"/>
                </a:solidFill>
                <a:latin typeface="Verdana"/>
                <a:cs typeface="Verdana"/>
              </a:rPr>
              <a:t>şarj</a:t>
            </a:r>
            <a:endParaRPr sz="2400">
              <a:latin typeface="Verdana"/>
              <a:cs typeface="Verdana"/>
            </a:endParaRPr>
          </a:p>
          <a:p>
            <a:pPr marL="3361690">
              <a:lnSpc>
                <a:spcPts val="2865"/>
              </a:lnSpc>
              <a:spcBef>
                <a:spcPts val="5"/>
              </a:spcBef>
            </a:pP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edenler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865"/>
              </a:lnSpc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ENERJİ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KAYNAKLARI</a:t>
            </a:r>
            <a:endParaRPr sz="2400">
              <a:latin typeface="Verdana"/>
              <a:cs typeface="Verdana"/>
            </a:endParaRPr>
          </a:p>
          <a:p>
            <a:pPr marL="3361690" marR="841375">
              <a:lnSpc>
                <a:spcPct val="100000"/>
              </a:lnSpc>
              <a:spcBef>
                <a:spcPts val="1964"/>
              </a:spcBef>
            </a:pP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Bilgisayarını</a:t>
            </a:r>
            <a:r>
              <a:rPr sz="24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prizden</a:t>
            </a:r>
            <a:r>
              <a:rPr sz="24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7C858B"/>
                </a:solidFill>
                <a:latin typeface="Verdana"/>
                <a:cs typeface="Verdana"/>
              </a:rPr>
              <a:t>hiç </a:t>
            </a: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çıkarmayanlar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86272" y="4136135"/>
            <a:ext cx="340360" cy="338455"/>
          </a:xfrm>
          <a:custGeom>
            <a:avLst/>
            <a:gdLst/>
            <a:ahLst/>
            <a:cxnLst/>
            <a:rect l="l" t="t" r="r" b="b"/>
            <a:pathLst>
              <a:path w="340360" h="338454">
                <a:moveTo>
                  <a:pt x="120396" y="123266"/>
                </a:moveTo>
                <a:lnTo>
                  <a:pt x="115951" y="118884"/>
                </a:lnTo>
                <a:lnTo>
                  <a:pt x="110490" y="118884"/>
                </a:lnTo>
                <a:lnTo>
                  <a:pt x="105029" y="118884"/>
                </a:lnTo>
                <a:lnTo>
                  <a:pt x="100584" y="123266"/>
                </a:lnTo>
                <a:lnTo>
                  <a:pt x="100584" y="134239"/>
                </a:lnTo>
                <a:lnTo>
                  <a:pt x="105029" y="138671"/>
                </a:lnTo>
                <a:lnTo>
                  <a:pt x="115951" y="138671"/>
                </a:lnTo>
                <a:lnTo>
                  <a:pt x="120396" y="134239"/>
                </a:lnTo>
                <a:lnTo>
                  <a:pt x="120396" y="123266"/>
                </a:lnTo>
                <a:close/>
              </a:path>
              <a:path w="340360" h="338454">
                <a:moveTo>
                  <a:pt x="239268" y="123266"/>
                </a:moveTo>
                <a:lnTo>
                  <a:pt x="234823" y="118884"/>
                </a:lnTo>
                <a:lnTo>
                  <a:pt x="229362" y="118884"/>
                </a:lnTo>
                <a:lnTo>
                  <a:pt x="223901" y="118884"/>
                </a:lnTo>
                <a:lnTo>
                  <a:pt x="219456" y="123266"/>
                </a:lnTo>
                <a:lnTo>
                  <a:pt x="219456" y="134239"/>
                </a:lnTo>
                <a:lnTo>
                  <a:pt x="223901" y="138671"/>
                </a:lnTo>
                <a:lnTo>
                  <a:pt x="234823" y="138671"/>
                </a:lnTo>
                <a:lnTo>
                  <a:pt x="239268" y="134239"/>
                </a:lnTo>
                <a:lnTo>
                  <a:pt x="239268" y="123266"/>
                </a:lnTo>
                <a:close/>
              </a:path>
              <a:path w="340360" h="338454">
                <a:moveTo>
                  <a:pt x="339852" y="169151"/>
                </a:moveTo>
                <a:lnTo>
                  <a:pt x="338493" y="159270"/>
                </a:lnTo>
                <a:lnTo>
                  <a:pt x="333743" y="124371"/>
                </a:lnTo>
                <a:lnTo>
                  <a:pt x="323278" y="99809"/>
                </a:lnTo>
                <a:lnTo>
                  <a:pt x="316534" y="84010"/>
                </a:lnTo>
                <a:lnTo>
                  <a:pt x="289890" y="49733"/>
                </a:lnTo>
                <a:lnTo>
                  <a:pt x="259461" y="26301"/>
                </a:lnTo>
                <a:lnTo>
                  <a:pt x="259461" y="129514"/>
                </a:lnTo>
                <a:lnTo>
                  <a:pt x="258064" y="136423"/>
                </a:lnTo>
                <a:lnTo>
                  <a:pt x="258064" y="251307"/>
                </a:lnTo>
                <a:lnTo>
                  <a:pt x="254889" y="256705"/>
                </a:lnTo>
                <a:lnTo>
                  <a:pt x="249555" y="258064"/>
                </a:lnTo>
                <a:lnTo>
                  <a:pt x="248475" y="258368"/>
                </a:lnTo>
                <a:lnTo>
                  <a:pt x="242697" y="258368"/>
                </a:lnTo>
                <a:lnTo>
                  <a:pt x="238633" y="255422"/>
                </a:lnTo>
                <a:lnTo>
                  <a:pt x="237464" y="251307"/>
                </a:lnTo>
                <a:lnTo>
                  <a:pt x="237363" y="250939"/>
                </a:lnTo>
                <a:lnTo>
                  <a:pt x="227965" y="229857"/>
                </a:lnTo>
                <a:lnTo>
                  <a:pt x="212598" y="213385"/>
                </a:lnTo>
                <a:lnTo>
                  <a:pt x="192747" y="202653"/>
                </a:lnTo>
                <a:lnTo>
                  <a:pt x="169926" y="198818"/>
                </a:lnTo>
                <a:lnTo>
                  <a:pt x="147091" y="202653"/>
                </a:lnTo>
                <a:lnTo>
                  <a:pt x="127254" y="213385"/>
                </a:lnTo>
                <a:lnTo>
                  <a:pt x="111874" y="229857"/>
                </a:lnTo>
                <a:lnTo>
                  <a:pt x="102489" y="250939"/>
                </a:lnTo>
                <a:lnTo>
                  <a:pt x="101219" y="255422"/>
                </a:lnTo>
                <a:lnTo>
                  <a:pt x="97155" y="258368"/>
                </a:lnTo>
                <a:lnTo>
                  <a:pt x="91528" y="258368"/>
                </a:lnTo>
                <a:lnTo>
                  <a:pt x="84963" y="256705"/>
                </a:lnTo>
                <a:lnTo>
                  <a:pt x="81788" y="251307"/>
                </a:lnTo>
                <a:lnTo>
                  <a:pt x="83185" y="245973"/>
                </a:lnTo>
                <a:lnTo>
                  <a:pt x="95262" y="218871"/>
                </a:lnTo>
                <a:lnTo>
                  <a:pt x="115023" y="197688"/>
                </a:lnTo>
                <a:lnTo>
                  <a:pt x="140538" y="183908"/>
                </a:lnTo>
                <a:lnTo>
                  <a:pt x="169926" y="178981"/>
                </a:lnTo>
                <a:lnTo>
                  <a:pt x="199301" y="183908"/>
                </a:lnTo>
                <a:lnTo>
                  <a:pt x="224815" y="197688"/>
                </a:lnTo>
                <a:lnTo>
                  <a:pt x="244576" y="218871"/>
                </a:lnTo>
                <a:lnTo>
                  <a:pt x="256667" y="245973"/>
                </a:lnTo>
                <a:lnTo>
                  <a:pt x="257962" y="250939"/>
                </a:lnTo>
                <a:lnTo>
                  <a:pt x="258064" y="251307"/>
                </a:lnTo>
                <a:lnTo>
                  <a:pt x="258064" y="136423"/>
                </a:lnTo>
                <a:lnTo>
                  <a:pt x="257162" y="140868"/>
                </a:lnTo>
                <a:lnTo>
                  <a:pt x="257111" y="141097"/>
                </a:lnTo>
                <a:lnTo>
                  <a:pt x="250710" y="150545"/>
                </a:lnTo>
                <a:lnTo>
                  <a:pt x="241096" y="157010"/>
                </a:lnTo>
                <a:lnTo>
                  <a:pt x="240753" y="157010"/>
                </a:lnTo>
                <a:lnTo>
                  <a:pt x="229616" y="159270"/>
                </a:lnTo>
                <a:lnTo>
                  <a:pt x="199936" y="132334"/>
                </a:lnTo>
                <a:lnTo>
                  <a:pt x="200228" y="126695"/>
                </a:lnTo>
                <a:lnTo>
                  <a:pt x="200355" y="124371"/>
                </a:lnTo>
                <a:lnTo>
                  <a:pt x="200380" y="123710"/>
                </a:lnTo>
                <a:lnTo>
                  <a:pt x="203288" y="115570"/>
                </a:lnTo>
                <a:lnTo>
                  <a:pt x="208508" y="108496"/>
                </a:lnTo>
                <a:lnTo>
                  <a:pt x="214249" y="102781"/>
                </a:lnTo>
                <a:lnTo>
                  <a:pt x="221729" y="99809"/>
                </a:lnTo>
                <a:lnTo>
                  <a:pt x="233807" y="99809"/>
                </a:lnTo>
                <a:lnTo>
                  <a:pt x="259461" y="129514"/>
                </a:lnTo>
                <a:lnTo>
                  <a:pt x="259461" y="26301"/>
                </a:lnTo>
                <a:lnTo>
                  <a:pt x="255460" y="23215"/>
                </a:lnTo>
                <a:lnTo>
                  <a:pt x="214922" y="6083"/>
                </a:lnTo>
                <a:lnTo>
                  <a:pt x="169926" y="0"/>
                </a:lnTo>
                <a:lnTo>
                  <a:pt x="139903" y="4064"/>
                </a:lnTo>
                <a:lnTo>
                  <a:pt x="139903" y="126695"/>
                </a:lnTo>
                <a:lnTo>
                  <a:pt x="139458" y="135331"/>
                </a:lnTo>
                <a:lnTo>
                  <a:pt x="136550" y="143471"/>
                </a:lnTo>
                <a:lnTo>
                  <a:pt x="131318" y="150545"/>
                </a:lnTo>
                <a:lnTo>
                  <a:pt x="125603" y="156248"/>
                </a:lnTo>
                <a:lnTo>
                  <a:pt x="117856" y="159270"/>
                </a:lnTo>
                <a:lnTo>
                  <a:pt x="106299" y="159270"/>
                </a:lnTo>
                <a:lnTo>
                  <a:pt x="80264" y="129514"/>
                </a:lnTo>
                <a:lnTo>
                  <a:pt x="82575" y="118135"/>
                </a:lnTo>
                <a:lnTo>
                  <a:pt x="82613" y="117944"/>
                </a:lnTo>
                <a:lnTo>
                  <a:pt x="89052" y="108496"/>
                </a:lnTo>
                <a:lnTo>
                  <a:pt x="98577" y="102146"/>
                </a:lnTo>
                <a:lnTo>
                  <a:pt x="110236" y="99809"/>
                </a:lnTo>
                <a:lnTo>
                  <a:pt x="118910" y="101117"/>
                </a:lnTo>
                <a:lnTo>
                  <a:pt x="126720" y="104825"/>
                </a:lnTo>
                <a:lnTo>
                  <a:pt x="133184" y="110604"/>
                </a:lnTo>
                <a:lnTo>
                  <a:pt x="137668" y="117944"/>
                </a:lnTo>
                <a:lnTo>
                  <a:pt x="137795" y="118135"/>
                </a:lnTo>
                <a:lnTo>
                  <a:pt x="139903" y="126695"/>
                </a:lnTo>
                <a:lnTo>
                  <a:pt x="139903" y="4064"/>
                </a:lnTo>
                <a:lnTo>
                  <a:pt x="84378" y="23215"/>
                </a:lnTo>
                <a:lnTo>
                  <a:pt x="49949" y="49733"/>
                </a:lnTo>
                <a:lnTo>
                  <a:pt x="23304" y="84010"/>
                </a:lnTo>
                <a:lnTo>
                  <a:pt x="6096" y="124371"/>
                </a:lnTo>
                <a:lnTo>
                  <a:pt x="0" y="169151"/>
                </a:lnTo>
                <a:lnTo>
                  <a:pt x="6019" y="213385"/>
                </a:lnTo>
                <a:lnTo>
                  <a:pt x="6096" y="213956"/>
                </a:lnTo>
                <a:lnTo>
                  <a:pt x="23304" y="254317"/>
                </a:lnTo>
                <a:lnTo>
                  <a:pt x="49949" y="288594"/>
                </a:lnTo>
                <a:lnTo>
                  <a:pt x="84378" y="315112"/>
                </a:lnTo>
                <a:lnTo>
                  <a:pt x="124917" y="332244"/>
                </a:lnTo>
                <a:lnTo>
                  <a:pt x="169926" y="338315"/>
                </a:lnTo>
                <a:lnTo>
                  <a:pt x="214922" y="332244"/>
                </a:lnTo>
                <a:lnTo>
                  <a:pt x="255460" y="315112"/>
                </a:lnTo>
                <a:lnTo>
                  <a:pt x="289890" y="288594"/>
                </a:lnTo>
                <a:lnTo>
                  <a:pt x="313385" y="258368"/>
                </a:lnTo>
                <a:lnTo>
                  <a:pt x="316534" y="254317"/>
                </a:lnTo>
                <a:lnTo>
                  <a:pt x="333743" y="213956"/>
                </a:lnTo>
                <a:lnTo>
                  <a:pt x="338505" y="178981"/>
                </a:lnTo>
                <a:lnTo>
                  <a:pt x="339852" y="169151"/>
                </a:lnTo>
                <a:close/>
              </a:path>
            </a:pathLst>
          </a:custGeom>
          <a:solidFill>
            <a:srgbClr val="00A9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999988" y="871727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60" h="340359">
                <a:moveTo>
                  <a:pt x="120396" y="124841"/>
                </a:moveTo>
                <a:lnTo>
                  <a:pt x="115951" y="120396"/>
                </a:lnTo>
                <a:lnTo>
                  <a:pt x="110490" y="120396"/>
                </a:lnTo>
                <a:lnTo>
                  <a:pt x="105029" y="120396"/>
                </a:lnTo>
                <a:lnTo>
                  <a:pt x="100584" y="124841"/>
                </a:lnTo>
                <a:lnTo>
                  <a:pt x="100584" y="135763"/>
                </a:lnTo>
                <a:lnTo>
                  <a:pt x="105029" y="140208"/>
                </a:lnTo>
                <a:lnTo>
                  <a:pt x="115951" y="140208"/>
                </a:lnTo>
                <a:lnTo>
                  <a:pt x="120396" y="135763"/>
                </a:lnTo>
                <a:lnTo>
                  <a:pt x="120396" y="124841"/>
                </a:lnTo>
                <a:close/>
              </a:path>
              <a:path w="340360" h="340359">
                <a:moveTo>
                  <a:pt x="239268" y="124841"/>
                </a:moveTo>
                <a:lnTo>
                  <a:pt x="234823" y="120396"/>
                </a:lnTo>
                <a:lnTo>
                  <a:pt x="229362" y="120396"/>
                </a:lnTo>
                <a:lnTo>
                  <a:pt x="223901" y="120396"/>
                </a:lnTo>
                <a:lnTo>
                  <a:pt x="219456" y="124841"/>
                </a:lnTo>
                <a:lnTo>
                  <a:pt x="219456" y="135763"/>
                </a:lnTo>
                <a:lnTo>
                  <a:pt x="223901" y="140208"/>
                </a:lnTo>
                <a:lnTo>
                  <a:pt x="234823" y="140208"/>
                </a:lnTo>
                <a:lnTo>
                  <a:pt x="239268" y="135763"/>
                </a:lnTo>
                <a:lnTo>
                  <a:pt x="239268" y="124841"/>
                </a:lnTo>
                <a:close/>
              </a:path>
              <a:path w="340360" h="340359">
                <a:moveTo>
                  <a:pt x="339852" y="169926"/>
                </a:moveTo>
                <a:lnTo>
                  <a:pt x="338505" y="160020"/>
                </a:lnTo>
                <a:lnTo>
                  <a:pt x="333743" y="124929"/>
                </a:lnTo>
                <a:lnTo>
                  <a:pt x="323253" y="100203"/>
                </a:lnTo>
                <a:lnTo>
                  <a:pt x="316534" y="84391"/>
                </a:lnTo>
                <a:lnTo>
                  <a:pt x="289890" y="49961"/>
                </a:lnTo>
                <a:lnTo>
                  <a:pt x="259461" y="26416"/>
                </a:lnTo>
                <a:lnTo>
                  <a:pt x="259461" y="130048"/>
                </a:lnTo>
                <a:lnTo>
                  <a:pt x="258064" y="136956"/>
                </a:lnTo>
                <a:lnTo>
                  <a:pt x="258064" y="252476"/>
                </a:lnTo>
                <a:lnTo>
                  <a:pt x="254889" y="257810"/>
                </a:lnTo>
                <a:lnTo>
                  <a:pt x="249555" y="259207"/>
                </a:lnTo>
                <a:lnTo>
                  <a:pt x="248412" y="259588"/>
                </a:lnTo>
                <a:lnTo>
                  <a:pt x="242697" y="259588"/>
                </a:lnTo>
                <a:lnTo>
                  <a:pt x="238633" y="256540"/>
                </a:lnTo>
                <a:lnTo>
                  <a:pt x="237464" y="252476"/>
                </a:lnTo>
                <a:lnTo>
                  <a:pt x="237363" y="252095"/>
                </a:lnTo>
                <a:lnTo>
                  <a:pt x="227965" y="230911"/>
                </a:lnTo>
                <a:lnTo>
                  <a:pt x="212598" y="214363"/>
                </a:lnTo>
                <a:lnTo>
                  <a:pt x="192747" y="203619"/>
                </a:lnTo>
                <a:lnTo>
                  <a:pt x="169926" y="199771"/>
                </a:lnTo>
                <a:lnTo>
                  <a:pt x="147091" y="203619"/>
                </a:lnTo>
                <a:lnTo>
                  <a:pt x="127254" y="214363"/>
                </a:lnTo>
                <a:lnTo>
                  <a:pt x="111874" y="230911"/>
                </a:lnTo>
                <a:lnTo>
                  <a:pt x="102489" y="252095"/>
                </a:lnTo>
                <a:lnTo>
                  <a:pt x="101219" y="256540"/>
                </a:lnTo>
                <a:lnTo>
                  <a:pt x="97155" y="259588"/>
                </a:lnTo>
                <a:lnTo>
                  <a:pt x="91630" y="259588"/>
                </a:lnTo>
                <a:lnTo>
                  <a:pt x="90297" y="259207"/>
                </a:lnTo>
                <a:lnTo>
                  <a:pt x="84963" y="257810"/>
                </a:lnTo>
                <a:lnTo>
                  <a:pt x="81788" y="252476"/>
                </a:lnTo>
                <a:lnTo>
                  <a:pt x="83185" y="247142"/>
                </a:lnTo>
                <a:lnTo>
                  <a:pt x="95262" y="219913"/>
                </a:lnTo>
                <a:lnTo>
                  <a:pt x="115023" y="198640"/>
                </a:lnTo>
                <a:lnTo>
                  <a:pt x="140538" y="184785"/>
                </a:lnTo>
                <a:lnTo>
                  <a:pt x="169926" y="179832"/>
                </a:lnTo>
                <a:lnTo>
                  <a:pt x="199301" y="184785"/>
                </a:lnTo>
                <a:lnTo>
                  <a:pt x="224815" y="198640"/>
                </a:lnTo>
                <a:lnTo>
                  <a:pt x="244576" y="219913"/>
                </a:lnTo>
                <a:lnTo>
                  <a:pt x="256667" y="247142"/>
                </a:lnTo>
                <a:lnTo>
                  <a:pt x="257962" y="252095"/>
                </a:lnTo>
                <a:lnTo>
                  <a:pt x="258064" y="252476"/>
                </a:lnTo>
                <a:lnTo>
                  <a:pt x="258064" y="136956"/>
                </a:lnTo>
                <a:lnTo>
                  <a:pt x="257149" y="141478"/>
                </a:lnTo>
                <a:lnTo>
                  <a:pt x="257111" y="141681"/>
                </a:lnTo>
                <a:lnTo>
                  <a:pt x="252133" y="149098"/>
                </a:lnTo>
                <a:lnTo>
                  <a:pt x="250609" y="151257"/>
                </a:lnTo>
                <a:lnTo>
                  <a:pt x="241236" y="157607"/>
                </a:lnTo>
                <a:lnTo>
                  <a:pt x="229616" y="160020"/>
                </a:lnTo>
                <a:lnTo>
                  <a:pt x="220853" y="158699"/>
                </a:lnTo>
                <a:lnTo>
                  <a:pt x="199936" y="132880"/>
                </a:lnTo>
                <a:lnTo>
                  <a:pt x="200228" y="127241"/>
                </a:lnTo>
                <a:lnTo>
                  <a:pt x="200342" y="124929"/>
                </a:lnTo>
                <a:lnTo>
                  <a:pt x="221869" y="100203"/>
                </a:lnTo>
                <a:lnTo>
                  <a:pt x="233553" y="100203"/>
                </a:lnTo>
                <a:lnTo>
                  <a:pt x="259461" y="130048"/>
                </a:lnTo>
                <a:lnTo>
                  <a:pt x="259461" y="26416"/>
                </a:lnTo>
                <a:lnTo>
                  <a:pt x="255460" y="23317"/>
                </a:lnTo>
                <a:lnTo>
                  <a:pt x="214922" y="6108"/>
                </a:lnTo>
                <a:lnTo>
                  <a:pt x="169926" y="0"/>
                </a:lnTo>
                <a:lnTo>
                  <a:pt x="139903" y="4076"/>
                </a:lnTo>
                <a:lnTo>
                  <a:pt x="139903" y="127241"/>
                </a:lnTo>
                <a:lnTo>
                  <a:pt x="139458" y="135940"/>
                </a:lnTo>
                <a:lnTo>
                  <a:pt x="136550" y="144145"/>
                </a:lnTo>
                <a:lnTo>
                  <a:pt x="131318" y="151257"/>
                </a:lnTo>
                <a:lnTo>
                  <a:pt x="125603" y="156972"/>
                </a:lnTo>
                <a:lnTo>
                  <a:pt x="117856" y="160020"/>
                </a:lnTo>
                <a:lnTo>
                  <a:pt x="106299" y="160020"/>
                </a:lnTo>
                <a:lnTo>
                  <a:pt x="80264" y="130048"/>
                </a:lnTo>
                <a:lnTo>
                  <a:pt x="82575" y="118618"/>
                </a:lnTo>
                <a:lnTo>
                  <a:pt x="82613" y="118427"/>
                </a:lnTo>
                <a:lnTo>
                  <a:pt x="89027" y="108966"/>
                </a:lnTo>
                <a:lnTo>
                  <a:pt x="98577" y="102552"/>
                </a:lnTo>
                <a:lnTo>
                  <a:pt x="110236" y="100203"/>
                </a:lnTo>
                <a:lnTo>
                  <a:pt x="118910" y="101536"/>
                </a:lnTo>
                <a:lnTo>
                  <a:pt x="126720" y="105270"/>
                </a:lnTo>
                <a:lnTo>
                  <a:pt x="133184" y="111086"/>
                </a:lnTo>
                <a:lnTo>
                  <a:pt x="137668" y="118427"/>
                </a:lnTo>
                <a:lnTo>
                  <a:pt x="137795" y="118618"/>
                </a:lnTo>
                <a:lnTo>
                  <a:pt x="139903" y="127241"/>
                </a:lnTo>
                <a:lnTo>
                  <a:pt x="139903" y="4076"/>
                </a:lnTo>
                <a:lnTo>
                  <a:pt x="84378" y="23317"/>
                </a:lnTo>
                <a:lnTo>
                  <a:pt x="49949" y="49961"/>
                </a:lnTo>
                <a:lnTo>
                  <a:pt x="23304" y="84391"/>
                </a:lnTo>
                <a:lnTo>
                  <a:pt x="6096" y="124929"/>
                </a:lnTo>
                <a:lnTo>
                  <a:pt x="0" y="169926"/>
                </a:lnTo>
                <a:lnTo>
                  <a:pt x="6019" y="214363"/>
                </a:lnTo>
                <a:lnTo>
                  <a:pt x="6096" y="214934"/>
                </a:lnTo>
                <a:lnTo>
                  <a:pt x="23304" y="255473"/>
                </a:lnTo>
                <a:lnTo>
                  <a:pt x="49949" y="289902"/>
                </a:lnTo>
                <a:lnTo>
                  <a:pt x="84378" y="316547"/>
                </a:lnTo>
                <a:lnTo>
                  <a:pt x="124917" y="333756"/>
                </a:lnTo>
                <a:lnTo>
                  <a:pt x="169926" y="339852"/>
                </a:lnTo>
                <a:lnTo>
                  <a:pt x="214922" y="333756"/>
                </a:lnTo>
                <a:lnTo>
                  <a:pt x="255460" y="316547"/>
                </a:lnTo>
                <a:lnTo>
                  <a:pt x="289890" y="289902"/>
                </a:lnTo>
                <a:lnTo>
                  <a:pt x="313347" y="259588"/>
                </a:lnTo>
                <a:lnTo>
                  <a:pt x="316534" y="255473"/>
                </a:lnTo>
                <a:lnTo>
                  <a:pt x="333743" y="214934"/>
                </a:lnTo>
                <a:lnTo>
                  <a:pt x="338505" y="179832"/>
                </a:lnTo>
                <a:lnTo>
                  <a:pt x="339852" y="169926"/>
                </a:lnTo>
                <a:close/>
              </a:path>
            </a:pathLst>
          </a:custGeom>
          <a:solidFill>
            <a:srgbClr val="00A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552" y="2426207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60" h="340360">
                <a:moveTo>
                  <a:pt x="120396" y="124841"/>
                </a:moveTo>
                <a:lnTo>
                  <a:pt x="115951" y="120396"/>
                </a:lnTo>
                <a:lnTo>
                  <a:pt x="110490" y="120396"/>
                </a:lnTo>
                <a:lnTo>
                  <a:pt x="105029" y="120396"/>
                </a:lnTo>
                <a:lnTo>
                  <a:pt x="100584" y="124841"/>
                </a:lnTo>
                <a:lnTo>
                  <a:pt x="100584" y="135763"/>
                </a:lnTo>
                <a:lnTo>
                  <a:pt x="105029" y="140208"/>
                </a:lnTo>
                <a:lnTo>
                  <a:pt x="115951" y="140208"/>
                </a:lnTo>
                <a:lnTo>
                  <a:pt x="120396" y="135763"/>
                </a:lnTo>
                <a:lnTo>
                  <a:pt x="120396" y="124841"/>
                </a:lnTo>
                <a:close/>
              </a:path>
              <a:path w="340360" h="340360">
                <a:moveTo>
                  <a:pt x="239268" y="124841"/>
                </a:moveTo>
                <a:lnTo>
                  <a:pt x="234823" y="120396"/>
                </a:lnTo>
                <a:lnTo>
                  <a:pt x="229362" y="120396"/>
                </a:lnTo>
                <a:lnTo>
                  <a:pt x="223901" y="120396"/>
                </a:lnTo>
                <a:lnTo>
                  <a:pt x="219456" y="124841"/>
                </a:lnTo>
                <a:lnTo>
                  <a:pt x="219456" y="135763"/>
                </a:lnTo>
                <a:lnTo>
                  <a:pt x="223901" y="140208"/>
                </a:lnTo>
                <a:lnTo>
                  <a:pt x="234823" y="140208"/>
                </a:lnTo>
                <a:lnTo>
                  <a:pt x="239268" y="135763"/>
                </a:lnTo>
                <a:lnTo>
                  <a:pt x="239268" y="124841"/>
                </a:lnTo>
                <a:close/>
              </a:path>
              <a:path w="340360" h="340360">
                <a:moveTo>
                  <a:pt x="339852" y="169926"/>
                </a:moveTo>
                <a:lnTo>
                  <a:pt x="338505" y="160020"/>
                </a:lnTo>
                <a:lnTo>
                  <a:pt x="333743" y="124929"/>
                </a:lnTo>
                <a:lnTo>
                  <a:pt x="323253" y="100203"/>
                </a:lnTo>
                <a:lnTo>
                  <a:pt x="316534" y="84391"/>
                </a:lnTo>
                <a:lnTo>
                  <a:pt x="289890" y="49961"/>
                </a:lnTo>
                <a:lnTo>
                  <a:pt x="259461" y="26416"/>
                </a:lnTo>
                <a:lnTo>
                  <a:pt x="259461" y="130048"/>
                </a:lnTo>
                <a:lnTo>
                  <a:pt x="258064" y="136956"/>
                </a:lnTo>
                <a:lnTo>
                  <a:pt x="258064" y="252476"/>
                </a:lnTo>
                <a:lnTo>
                  <a:pt x="254889" y="257810"/>
                </a:lnTo>
                <a:lnTo>
                  <a:pt x="249555" y="259207"/>
                </a:lnTo>
                <a:lnTo>
                  <a:pt x="248412" y="259588"/>
                </a:lnTo>
                <a:lnTo>
                  <a:pt x="242697" y="259588"/>
                </a:lnTo>
                <a:lnTo>
                  <a:pt x="238633" y="256540"/>
                </a:lnTo>
                <a:lnTo>
                  <a:pt x="237464" y="252476"/>
                </a:lnTo>
                <a:lnTo>
                  <a:pt x="237363" y="252095"/>
                </a:lnTo>
                <a:lnTo>
                  <a:pt x="227965" y="230911"/>
                </a:lnTo>
                <a:lnTo>
                  <a:pt x="212598" y="214363"/>
                </a:lnTo>
                <a:lnTo>
                  <a:pt x="192747" y="203619"/>
                </a:lnTo>
                <a:lnTo>
                  <a:pt x="169926" y="199771"/>
                </a:lnTo>
                <a:lnTo>
                  <a:pt x="147091" y="203619"/>
                </a:lnTo>
                <a:lnTo>
                  <a:pt x="127254" y="214363"/>
                </a:lnTo>
                <a:lnTo>
                  <a:pt x="111874" y="230911"/>
                </a:lnTo>
                <a:lnTo>
                  <a:pt x="102489" y="252095"/>
                </a:lnTo>
                <a:lnTo>
                  <a:pt x="101219" y="256540"/>
                </a:lnTo>
                <a:lnTo>
                  <a:pt x="97155" y="259588"/>
                </a:lnTo>
                <a:lnTo>
                  <a:pt x="91617" y="259588"/>
                </a:lnTo>
                <a:lnTo>
                  <a:pt x="90297" y="259207"/>
                </a:lnTo>
                <a:lnTo>
                  <a:pt x="84963" y="257810"/>
                </a:lnTo>
                <a:lnTo>
                  <a:pt x="81788" y="252476"/>
                </a:lnTo>
                <a:lnTo>
                  <a:pt x="83185" y="247142"/>
                </a:lnTo>
                <a:lnTo>
                  <a:pt x="95262" y="219913"/>
                </a:lnTo>
                <a:lnTo>
                  <a:pt x="115023" y="198628"/>
                </a:lnTo>
                <a:lnTo>
                  <a:pt x="140538" y="184785"/>
                </a:lnTo>
                <a:lnTo>
                  <a:pt x="169926" y="179832"/>
                </a:lnTo>
                <a:lnTo>
                  <a:pt x="199301" y="184785"/>
                </a:lnTo>
                <a:lnTo>
                  <a:pt x="224815" y="198628"/>
                </a:lnTo>
                <a:lnTo>
                  <a:pt x="244576" y="219913"/>
                </a:lnTo>
                <a:lnTo>
                  <a:pt x="256667" y="247142"/>
                </a:lnTo>
                <a:lnTo>
                  <a:pt x="257962" y="252095"/>
                </a:lnTo>
                <a:lnTo>
                  <a:pt x="258064" y="252476"/>
                </a:lnTo>
                <a:lnTo>
                  <a:pt x="258064" y="136956"/>
                </a:lnTo>
                <a:lnTo>
                  <a:pt x="257149" y="141478"/>
                </a:lnTo>
                <a:lnTo>
                  <a:pt x="257111" y="141681"/>
                </a:lnTo>
                <a:lnTo>
                  <a:pt x="252133" y="149098"/>
                </a:lnTo>
                <a:lnTo>
                  <a:pt x="250609" y="151257"/>
                </a:lnTo>
                <a:lnTo>
                  <a:pt x="241236" y="157607"/>
                </a:lnTo>
                <a:lnTo>
                  <a:pt x="229616" y="160020"/>
                </a:lnTo>
                <a:lnTo>
                  <a:pt x="220853" y="158699"/>
                </a:lnTo>
                <a:lnTo>
                  <a:pt x="199936" y="132880"/>
                </a:lnTo>
                <a:lnTo>
                  <a:pt x="200228" y="127241"/>
                </a:lnTo>
                <a:lnTo>
                  <a:pt x="200342" y="124929"/>
                </a:lnTo>
                <a:lnTo>
                  <a:pt x="221869" y="100203"/>
                </a:lnTo>
                <a:lnTo>
                  <a:pt x="233553" y="100203"/>
                </a:lnTo>
                <a:lnTo>
                  <a:pt x="259461" y="130048"/>
                </a:lnTo>
                <a:lnTo>
                  <a:pt x="259461" y="26416"/>
                </a:lnTo>
                <a:lnTo>
                  <a:pt x="255460" y="23317"/>
                </a:lnTo>
                <a:lnTo>
                  <a:pt x="214922" y="6108"/>
                </a:lnTo>
                <a:lnTo>
                  <a:pt x="169926" y="0"/>
                </a:lnTo>
                <a:lnTo>
                  <a:pt x="139903" y="4076"/>
                </a:lnTo>
                <a:lnTo>
                  <a:pt x="139903" y="127241"/>
                </a:lnTo>
                <a:lnTo>
                  <a:pt x="139458" y="135940"/>
                </a:lnTo>
                <a:lnTo>
                  <a:pt x="136550" y="144145"/>
                </a:lnTo>
                <a:lnTo>
                  <a:pt x="131318" y="151257"/>
                </a:lnTo>
                <a:lnTo>
                  <a:pt x="125603" y="156972"/>
                </a:lnTo>
                <a:lnTo>
                  <a:pt x="117856" y="160020"/>
                </a:lnTo>
                <a:lnTo>
                  <a:pt x="106299" y="160020"/>
                </a:lnTo>
                <a:lnTo>
                  <a:pt x="80264" y="130048"/>
                </a:lnTo>
                <a:lnTo>
                  <a:pt x="82575" y="118618"/>
                </a:lnTo>
                <a:lnTo>
                  <a:pt x="82613" y="118427"/>
                </a:lnTo>
                <a:lnTo>
                  <a:pt x="89027" y="108966"/>
                </a:lnTo>
                <a:lnTo>
                  <a:pt x="98577" y="102552"/>
                </a:lnTo>
                <a:lnTo>
                  <a:pt x="110236" y="100203"/>
                </a:lnTo>
                <a:lnTo>
                  <a:pt x="118910" y="101536"/>
                </a:lnTo>
                <a:lnTo>
                  <a:pt x="126720" y="105270"/>
                </a:lnTo>
                <a:lnTo>
                  <a:pt x="133184" y="111086"/>
                </a:lnTo>
                <a:lnTo>
                  <a:pt x="137668" y="118427"/>
                </a:lnTo>
                <a:lnTo>
                  <a:pt x="137795" y="118618"/>
                </a:lnTo>
                <a:lnTo>
                  <a:pt x="139903" y="127241"/>
                </a:lnTo>
                <a:lnTo>
                  <a:pt x="139903" y="4076"/>
                </a:lnTo>
                <a:lnTo>
                  <a:pt x="84378" y="23317"/>
                </a:lnTo>
                <a:lnTo>
                  <a:pt x="49949" y="49961"/>
                </a:lnTo>
                <a:lnTo>
                  <a:pt x="23304" y="84391"/>
                </a:lnTo>
                <a:lnTo>
                  <a:pt x="6096" y="124929"/>
                </a:lnTo>
                <a:lnTo>
                  <a:pt x="0" y="169926"/>
                </a:lnTo>
                <a:lnTo>
                  <a:pt x="6019" y="214363"/>
                </a:lnTo>
                <a:lnTo>
                  <a:pt x="6096" y="214934"/>
                </a:lnTo>
                <a:lnTo>
                  <a:pt x="23304" y="255473"/>
                </a:lnTo>
                <a:lnTo>
                  <a:pt x="49949" y="289902"/>
                </a:lnTo>
                <a:lnTo>
                  <a:pt x="84378" y="316547"/>
                </a:lnTo>
                <a:lnTo>
                  <a:pt x="124917" y="333756"/>
                </a:lnTo>
                <a:lnTo>
                  <a:pt x="169926" y="339852"/>
                </a:lnTo>
                <a:lnTo>
                  <a:pt x="214922" y="333756"/>
                </a:lnTo>
                <a:lnTo>
                  <a:pt x="255460" y="316547"/>
                </a:lnTo>
                <a:lnTo>
                  <a:pt x="289890" y="289902"/>
                </a:lnTo>
                <a:lnTo>
                  <a:pt x="313347" y="259588"/>
                </a:lnTo>
                <a:lnTo>
                  <a:pt x="316534" y="255473"/>
                </a:lnTo>
                <a:lnTo>
                  <a:pt x="333743" y="214934"/>
                </a:lnTo>
                <a:lnTo>
                  <a:pt x="338505" y="179832"/>
                </a:lnTo>
                <a:lnTo>
                  <a:pt x="339852" y="169926"/>
                </a:lnTo>
                <a:close/>
              </a:path>
            </a:pathLst>
          </a:custGeom>
          <a:solidFill>
            <a:srgbClr val="00A9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8929" y="241808"/>
            <a:ext cx="7814309" cy="3682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1690" marR="38989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7C858B"/>
                </a:solidFill>
                <a:latin typeface="Verdana"/>
                <a:cs typeface="Verdana"/>
              </a:rPr>
              <a:t>Yüzünü</a:t>
            </a:r>
            <a:r>
              <a:rPr sz="2400" spc="-1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7C858B"/>
                </a:solidFill>
                <a:latin typeface="Verdana"/>
                <a:cs typeface="Verdana"/>
              </a:rPr>
              <a:t>yıkarken</a:t>
            </a:r>
            <a:r>
              <a:rPr sz="2400" spc="-1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7C858B"/>
                </a:solidFill>
                <a:latin typeface="Verdana"/>
                <a:cs typeface="Verdana"/>
              </a:rPr>
              <a:t>suyu</a:t>
            </a:r>
            <a:r>
              <a:rPr sz="2400" spc="-20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7C858B"/>
                </a:solidFill>
                <a:latin typeface="Verdana"/>
                <a:cs typeface="Verdana"/>
              </a:rPr>
              <a:t>açık </a:t>
            </a: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bırakanlar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2400">
              <a:latin typeface="Verdana"/>
              <a:cs typeface="Verdana"/>
            </a:endParaRPr>
          </a:p>
          <a:p>
            <a:pPr marL="3361690">
              <a:lnSpc>
                <a:spcPct val="100000"/>
              </a:lnSpc>
            </a:pP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Dişlerini</a:t>
            </a:r>
            <a:r>
              <a:rPr sz="2400" spc="-2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fırçalarken</a:t>
            </a:r>
            <a:r>
              <a:rPr sz="2400" spc="-2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7C858B"/>
                </a:solidFill>
                <a:latin typeface="Verdana"/>
                <a:cs typeface="Verdana"/>
              </a:rPr>
              <a:t>suyu</a:t>
            </a:r>
            <a:r>
              <a:rPr sz="2400" spc="-229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7C858B"/>
                </a:solidFill>
                <a:latin typeface="Verdana"/>
                <a:cs typeface="Verdana"/>
              </a:rPr>
              <a:t>açık</a:t>
            </a:r>
            <a:endParaRPr sz="2400">
              <a:latin typeface="Verdana"/>
              <a:cs typeface="Verdana"/>
            </a:endParaRPr>
          </a:p>
          <a:p>
            <a:pPr marL="3361690">
              <a:lnSpc>
                <a:spcPts val="2865"/>
              </a:lnSpc>
              <a:spcBef>
                <a:spcPts val="5"/>
              </a:spcBef>
            </a:pP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bırakanlar</a:t>
            </a:r>
            <a:endParaRPr sz="2400">
              <a:latin typeface="Verdana"/>
              <a:cs typeface="Verdana"/>
            </a:endParaRPr>
          </a:p>
          <a:p>
            <a:pPr marL="12700" marR="5771515">
              <a:lnSpc>
                <a:spcPts val="2880"/>
              </a:lnSpc>
              <a:spcBef>
                <a:spcPts val="80"/>
              </a:spcBef>
            </a:pP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SU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KAYNAKLARI</a:t>
            </a:r>
            <a:endParaRPr sz="2400">
              <a:latin typeface="Verdana"/>
              <a:cs typeface="Verdana"/>
            </a:endParaRPr>
          </a:p>
          <a:p>
            <a:pPr marL="3361690" marR="476250">
              <a:lnSpc>
                <a:spcPct val="100000"/>
              </a:lnSpc>
              <a:spcBef>
                <a:spcPts val="1870"/>
              </a:spcBef>
            </a:pPr>
            <a:r>
              <a:rPr sz="2400" dirty="0">
                <a:solidFill>
                  <a:srgbClr val="7C858B"/>
                </a:solidFill>
                <a:latin typeface="Verdana"/>
                <a:cs typeface="Verdana"/>
              </a:rPr>
              <a:t>Balkon</a:t>
            </a:r>
            <a:r>
              <a:rPr sz="24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7C858B"/>
                </a:solidFill>
                <a:latin typeface="Verdana"/>
                <a:cs typeface="Verdana"/>
              </a:rPr>
              <a:t>yıkarken</a:t>
            </a:r>
            <a:r>
              <a:rPr sz="24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7C858B"/>
                </a:solidFill>
                <a:latin typeface="Verdana"/>
                <a:cs typeface="Verdana"/>
              </a:rPr>
              <a:t>hortumla yıkayanlar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86272" y="4136135"/>
            <a:ext cx="340360" cy="338455"/>
          </a:xfrm>
          <a:custGeom>
            <a:avLst/>
            <a:gdLst/>
            <a:ahLst/>
            <a:cxnLst/>
            <a:rect l="l" t="t" r="r" b="b"/>
            <a:pathLst>
              <a:path w="340360" h="338454">
                <a:moveTo>
                  <a:pt x="120396" y="123266"/>
                </a:moveTo>
                <a:lnTo>
                  <a:pt x="115951" y="118884"/>
                </a:lnTo>
                <a:lnTo>
                  <a:pt x="110490" y="118884"/>
                </a:lnTo>
                <a:lnTo>
                  <a:pt x="105029" y="118884"/>
                </a:lnTo>
                <a:lnTo>
                  <a:pt x="100584" y="123266"/>
                </a:lnTo>
                <a:lnTo>
                  <a:pt x="100584" y="134239"/>
                </a:lnTo>
                <a:lnTo>
                  <a:pt x="105029" y="138671"/>
                </a:lnTo>
                <a:lnTo>
                  <a:pt x="115951" y="138671"/>
                </a:lnTo>
                <a:lnTo>
                  <a:pt x="120396" y="134239"/>
                </a:lnTo>
                <a:lnTo>
                  <a:pt x="120396" y="123266"/>
                </a:lnTo>
                <a:close/>
              </a:path>
              <a:path w="340360" h="338454">
                <a:moveTo>
                  <a:pt x="239268" y="123266"/>
                </a:moveTo>
                <a:lnTo>
                  <a:pt x="234823" y="118884"/>
                </a:lnTo>
                <a:lnTo>
                  <a:pt x="229362" y="118884"/>
                </a:lnTo>
                <a:lnTo>
                  <a:pt x="223901" y="118884"/>
                </a:lnTo>
                <a:lnTo>
                  <a:pt x="219456" y="123266"/>
                </a:lnTo>
                <a:lnTo>
                  <a:pt x="219456" y="134239"/>
                </a:lnTo>
                <a:lnTo>
                  <a:pt x="223901" y="138671"/>
                </a:lnTo>
                <a:lnTo>
                  <a:pt x="234823" y="138671"/>
                </a:lnTo>
                <a:lnTo>
                  <a:pt x="239268" y="134239"/>
                </a:lnTo>
                <a:lnTo>
                  <a:pt x="239268" y="123266"/>
                </a:lnTo>
                <a:close/>
              </a:path>
              <a:path w="340360" h="338454">
                <a:moveTo>
                  <a:pt x="339852" y="169151"/>
                </a:moveTo>
                <a:lnTo>
                  <a:pt x="338493" y="159270"/>
                </a:lnTo>
                <a:lnTo>
                  <a:pt x="333743" y="124371"/>
                </a:lnTo>
                <a:lnTo>
                  <a:pt x="323278" y="99809"/>
                </a:lnTo>
                <a:lnTo>
                  <a:pt x="316534" y="84010"/>
                </a:lnTo>
                <a:lnTo>
                  <a:pt x="289890" y="49733"/>
                </a:lnTo>
                <a:lnTo>
                  <a:pt x="259461" y="26301"/>
                </a:lnTo>
                <a:lnTo>
                  <a:pt x="259461" y="129514"/>
                </a:lnTo>
                <a:lnTo>
                  <a:pt x="258064" y="136423"/>
                </a:lnTo>
                <a:lnTo>
                  <a:pt x="258064" y="251307"/>
                </a:lnTo>
                <a:lnTo>
                  <a:pt x="254889" y="256705"/>
                </a:lnTo>
                <a:lnTo>
                  <a:pt x="249555" y="258064"/>
                </a:lnTo>
                <a:lnTo>
                  <a:pt x="248475" y="258368"/>
                </a:lnTo>
                <a:lnTo>
                  <a:pt x="242697" y="258368"/>
                </a:lnTo>
                <a:lnTo>
                  <a:pt x="238633" y="255422"/>
                </a:lnTo>
                <a:lnTo>
                  <a:pt x="237464" y="251307"/>
                </a:lnTo>
                <a:lnTo>
                  <a:pt x="237363" y="250939"/>
                </a:lnTo>
                <a:lnTo>
                  <a:pt x="227965" y="229857"/>
                </a:lnTo>
                <a:lnTo>
                  <a:pt x="212598" y="213385"/>
                </a:lnTo>
                <a:lnTo>
                  <a:pt x="192747" y="202653"/>
                </a:lnTo>
                <a:lnTo>
                  <a:pt x="169926" y="198818"/>
                </a:lnTo>
                <a:lnTo>
                  <a:pt x="147091" y="202653"/>
                </a:lnTo>
                <a:lnTo>
                  <a:pt x="127254" y="213385"/>
                </a:lnTo>
                <a:lnTo>
                  <a:pt x="111874" y="229857"/>
                </a:lnTo>
                <a:lnTo>
                  <a:pt x="102489" y="250939"/>
                </a:lnTo>
                <a:lnTo>
                  <a:pt x="101219" y="255422"/>
                </a:lnTo>
                <a:lnTo>
                  <a:pt x="97155" y="258368"/>
                </a:lnTo>
                <a:lnTo>
                  <a:pt x="91528" y="258368"/>
                </a:lnTo>
                <a:lnTo>
                  <a:pt x="84963" y="256705"/>
                </a:lnTo>
                <a:lnTo>
                  <a:pt x="81788" y="251307"/>
                </a:lnTo>
                <a:lnTo>
                  <a:pt x="83185" y="245973"/>
                </a:lnTo>
                <a:lnTo>
                  <a:pt x="95262" y="218871"/>
                </a:lnTo>
                <a:lnTo>
                  <a:pt x="115023" y="197688"/>
                </a:lnTo>
                <a:lnTo>
                  <a:pt x="140538" y="183908"/>
                </a:lnTo>
                <a:lnTo>
                  <a:pt x="169926" y="178981"/>
                </a:lnTo>
                <a:lnTo>
                  <a:pt x="199301" y="183908"/>
                </a:lnTo>
                <a:lnTo>
                  <a:pt x="224815" y="197688"/>
                </a:lnTo>
                <a:lnTo>
                  <a:pt x="244576" y="218871"/>
                </a:lnTo>
                <a:lnTo>
                  <a:pt x="256667" y="245973"/>
                </a:lnTo>
                <a:lnTo>
                  <a:pt x="257962" y="250939"/>
                </a:lnTo>
                <a:lnTo>
                  <a:pt x="258064" y="251307"/>
                </a:lnTo>
                <a:lnTo>
                  <a:pt x="258064" y="136423"/>
                </a:lnTo>
                <a:lnTo>
                  <a:pt x="257162" y="140868"/>
                </a:lnTo>
                <a:lnTo>
                  <a:pt x="257111" y="141097"/>
                </a:lnTo>
                <a:lnTo>
                  <a:pt x="250710" y="150545"/>
                </a:lnTo>
                <a:lnTo>
                  <a:pt x="241096" y="157010"/>
                </a:lnTo>
                <a:lnTo>
                  <a:pt x="240753" y="157010"/>
                </a:lnTo>
                <a:lnTo>
                  <a:pt x="229616" y="159270"/>
                </a:lnTo>
                <a:lnTo>
                  <a:pt x="199936" y="132334"/>
                </a:lnTo>
                <a:lnTo>
                  <a:pt x="200228" y="126695"/>
                </a:lnTo>
                <a:lnTo>
                  <a:pt x="200355" y="124371"/>
                </a:lnTo>
                <a:lnTo>
                  <a:pt x="200380" y="123710"/>
                </a:lnTo>
                <a:lnTo>
                  <a:pt x="203288" y="115570"/>
                </a:lnTo>
                <a:lnTo>
                  <a:pt x="208508" y="108496"/>
                </a:lnTo>
                <a:lnTo>
                  <a:pt x="214249" y="102781"/>
                </a:lnTo>
                <a:lnTo>
                  <a:pt x="221729" y="99809"/>
                </a:lnTo>
                <a:lnTo>
                  <a:pt x="233807" y="99809"/>
                </a:lnTo>
                <a:lnTo>
                  <a:pt x="259461" y="129514"/>
                </a:lnTo>
                <a:lnTo>
                  <a:pt x="259461" y="26301"/>
                </a:lnTo>
                <a:lnTo>
                  <a:pt x="255460" y="23215"/>
                </a:lnTo>
                <a:lnTo>
                  <a:pt x="214922" y="6083"/>
                </a:lnTo>
                <a:lnTo>
                  <a:pt x="169926" y="0"/>
                </a:lnTo>
                <a:lnTo>
                  <a:pt x="139903" y="4064"/>
                </a:lnTo>
                <a:lnTo>
                  <a:pt x="139903" y="126695"/>
                </a:lnTo>
                <a:lnTo>
                  <a:pt x="139458" y="135331"/>
                </a:lnTo>
                <a:lnTo>
                  <a:pt x="136550" y="143471"/>
                </a:lnTo>
                <a:lnTo>
                  <a:pt x="131318" y="150545"/>
                </a:lnTo>
                <a:lnTo>
                  <a:pt x="125603" y="156248"/>
                </a:lnTo>
                <a:lnTo>
                  <a:pt x="117856" y="159270"/>
                </a:lnTo>
                <a:lnTo>
                  <a:pt x="106299" y="159270"/>
                </a:lnTo>
                <a:lnTo>
                  <a:pt x="80264" y="129514"/>
                </a:lnTo>
                <a:lnTo>
                  <a:pt x="82575" y="118135"/>
                </a:lnTo>
                <a:lnTo>
                  <a:pt x="82613" y="117944"/>
                </a:lnTo>
                <a:lnTo>
                  <a:pt x="89052" y="108496"/>
                </a:lnTo>
                <a:lnTo>
                  <a:pt x="98577" y="102146"/>
                </a:lnTo>
                <a:lnTo>
                  <a:pt x="110236" y="99809"/>
                </a:lnTo>
                <a:lnTo>
                  <a:pt x="118910" y="101117"/>
                </a:lnTo>
                <a:lnTo>
                  <a:pt x="126720" y="104825"/>
                </a:lnTo>
                <a:lnTo>
                  <a:pt x="133184" y="110604"/>
                </a:lnTo>
                <a:lnTo>
                  <a:pt x="137668" y="117944"/>
                </a:lnTo>
                <a:lnTo>
                  <a:pt x="137795" y="118135"/>
                </a:lnTo>
                <a:lnTo>
                  <a:pt x="139903" y="126695"/>
                </a:lnTo>
                <a:lnTo>
                  <a:pt x="139903" y="4064"/>
                </a:lnTo>
                <a:lnTo>
                  <a:pt x="84378" y="23215"/>
                </a:lnTo>
                <a:lnTo>
                  <a:pt x="49949" y="49733"/>
                </a:lnTo>
                <a:lnTo>
                  <a:pt x="23304" y="84010"/>
                </a:lnTo>
                <a:lnTo>
                  <a:pt x="6096" y="124371"/>
                </a:lnTo>
                <a:lnTo>
                  <a:pt x="0" y="169151"/>
                </a:lnTo>
                <a:lnTo>
                  <a:pt x="6019" y="213385"/>
                </a:lnTo>
                <a:lnTo>
                  <a:pt x="6096" y="213956"/>
                </a:lnTo>
                <a:lnTo>
                  <a:pt x="23304" y="254317"/>
                </a:lnTo>
                <a:lnTo>
                  <a:pt x="49949" y="288594"/>
                </a:lnTo>
                <a:lnTo>
                  <a:pt x="84378" y="315112"/>
                </a:lnTo>
                <a:lnTo>
                  <a:pt x="124917" y="332244"/>
                </a:lnTo>
                <a:lnTo>
                  <a:pt x="169926" y="338315"/>
                </a:lnTo>
                <a:lnTo>
                  <a:pt x="214922" y="332244"/>
                </a:lnTo>
                <a:lnTo>
                  <a:pt x="255460" y="315112"/>
                </a:lnTo>
                <a:lnTo>
                  <a:pt x="289890" y="288594"/>
                </a:lnTo>
                <a:lnTo>
                  <a:pt x="313385" y="258368"/>
                </a:lnTo>
                <a:lnTo>
                  <a:pt x="316534" y="254317"/>
                </a:lnTo>
                <a:lnTo>
                  <a:pt x="333743" y="213956"/>
                </a:lnTo>
                <a:lnTo>
                  <a:pt x="338505" y="178981"/>
                </a:lnTo>
                <a:lnTo>
                  <a:pt x="339852" y="169151"/>
                </a:lnTo>
                <a:close/>
              </a:path>
            </a:pathLst>
          </a:custGeom>
          <a:solidFill>
            <a:srgbClr val="00A98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326" y="535000"/>
            <a:ext cx="6825615" cy="1519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Dünya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şu</a:t>
            </a:r>
            <a:r>
              <a:rPr sz="1400" spc="-7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121315"/>
                </a:solidFill>
                <a:latin typeface="Tahoma"/>
                <a:cs typeface="Tahoma"/>
              </a:rPr>
              <a:t>anda</a:t>
            </a:r>
            <a:r>
              <a:rPr sz="1400" spc="-4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121315"/>
                </a:solidFill>
                <a:latin typeface="Tahoma"/>
                <a:cs typeface="Tahoma"/>
              </a:rPr>
              <a:t>doğal</a:t>
            </a:r>
            <a:r>
              <a:rPr sz="1400" spc="-6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kaynakların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hızla</a:t>
            </a:r>
            <a:r>
              <a:rPr sz="1400" spc="-4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tükendiği</a:t>
            </a:r>
            <a:r>
              <a:rPr sz="1400" spc="-7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ve</a:t>
            </a:r>
            <a:r>
              <a:rPr sz="1400" spc="-4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tükenen</a:t>
            </a:r>
            <a:r>
              <a:rPr sz="1400" spc="-8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kaynakların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telafisinin</a:t>
            </a:r>
            <a:r>
              <a:rPr sz="1400" spc="-9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121315"/>
                </a:solidFill>
                <a:latin typeface="Tahoma"/>
                <a:cs typeface="Tahoma"/>
              </a:rPr>
              <a:t>çok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güçleştiği</a:t>
            </a:r>
            <a:r>
              <a:rPr sz="1400" spc="-9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bir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durumdadır.</a:t>
            </a:r>
            <a:r>
              <a:rPr sz="1400" spc="-9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121315"/>
                </a:solidFill>
                <a:latin typeface="Tahoma"/>
                <a:cs typeface="Tahoma"/>
              </a:rPr>
              <a:t>İnsan</a:t>
            </a:r>
            <a:r>
              <a:rPr sz="1400" spc="-8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ve</a:t>
            </a:r>
            <a:r>
              <a:rPr sz="1400" spc="-5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diğer</a:t>
            </a:r>
            <a:r>
              <a:rPr sz="1400" spc="-5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canlıların</a:t>
            </a:r>
            <a:r>
              <a:rPr sz="1400" spc="-9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yaşamını</a:t>
            </a:r>
            <a:r>
              <a:rPr sz="1400" spc="-6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tehlikeye</a:t>
            </a:r>
            <a:r>
              <a:rPr sz="1400" spc="-8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sokan</a:t>
            </a:r>
            <a:r>
              <a:rPr sz="1400" spc="-5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bu</a:t>
            </a:r>
            <a:r>
              <a:rPr sz="1400" spc="-7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durum, insanları</a:t>
            </a:r>
            <a:r>
              <a:rPr sz="1400" spc="-7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çözüm</a:t>
            </a:r>
            <a:r>
              <a:rPr sz="1400" spc="-3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önerileri</a:t>
            </a:r>
            <a:r>
              <a:rPr sz="1400" spc="-7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getirmeye</a:t>
            </a:r>
            <a:r>
              <a:rPr sz="1400" spc="-7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yöneltmiştir.</a:t>
            </a:r>
            <a:r>
              <a:rPr sz="1400" spc="-9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Bu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121315"/>
                </a:solidFill>
                <a:latin typeface="Tahoma"/>
                <a:cs typeface="Tahoma"/>
              </a:rPr>
              <a:t>bağlamda</a:t>
            </a:r>
            <a:r>
              <a:rPr sz="1400" spc="-6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‘çevresel</a:t>
            </a:r>
            <a:r>
              <a:rPr sz="1400" spc="-8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sürdürülebilirlik’ anlayışı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121315"/>
                </a:solidFill>
                <a:latin typeface="Verdana"/>
                <a:cs typeface="Verdana"/>
              </a:rPr>
              <a:t>yaygınlaştırılmaya</a:t>
            </a:r>
            <a:r>
              <a:rPr sz="1400" spc="-70" dirty="0">
                <a:solidFill>
                  <a:srgbClr val="12131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çalışılmaktadır.</a:t>
            </a:r>
            <a:r>
              <a:rPr sz="1400" spc="-7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Ancak</a:t>
            </a:r>
            <a:r>
              <a:rPr sz="1400" spc="-4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ne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yazık</a:t>
            </a:r>
            <a:r>
              <a:rPr sz="1400" spc="-2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121315"/>
                </a:solidFill>
                <a:latin typeface="Tahoma"/>
                <a:cs typeface="Tahoma"/>
              </a:rPr>
              <a:t>ki,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çözüm</a:t>
            </a:r>
            <a:r>
              <a:rPr sz="1400" spc="-3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önerileri</a:t>
            </a:r>
            <a:r>
              <a:rPr sz="1400" spc="-6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yalnızca kağıt</a:t>
            </a:r>
            <a:r>
              <a:rPr sz="1400" spc="-4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üzerinde</a:t>
            </a:r>
            <a:r>
              <a:rPr sz="1400" spc="-6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121315"/>
                </a:solidFill>
                <a:latin typeface="Tahoma"/>
                <a:cs typeface="Tahoma"/>
              </a:rPr>
              <a:t>kalmakta,</a:t>
            </a:r>
            <a:r>
              <a:rPr sz="1400" spc="-4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artan</a:t>
            </a:r>
            <a:r>
              <a:rPr sz="1400" spc="-6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üretim</a:t>
            </a:r>
            <a:r>
              <a:rPr sz="1400" spc="-5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ve</a:t>
            </a:r>
            <a:r>
              <a:rPr sz="1400" spc="-4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tüketim</a:t>
            </a:r>
            <a:r>
              <a:rPr sz="1400" spc="-5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çılgınlığı</a:t>
            </a:r>
            <a:r>
              <a:rPr sz="1400" spc="-7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yüzünden</a:t>
            </a:r>
            <a:r>
              <a:rPr sz="1400" spc="-7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çevre</a:t>
            </a:r>
            <a:r>
              <a:rPr sz="1400" spc="-4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ihmal edilmektedir.</a:t>
            </a:r>
            <a:r>
              <a:rPr sz="1400" spc="-6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Çevresel</a:t>
            </a:r>
            <a:r>
              <a:rPr sz="1400" spc="-4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sürdürülebilirlik</a:t>
            </a:r>
            <a:r>
              <a:rPr sz="1400" spc="-4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121315"/>
                </a:solidFill>
                <a:latin typeface="Tahoma"/>
                <a:cs typeface="Tahoma"/>
              </a:rPr>
              <a:t>doğal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kaynakların</a:t>
            </a:r>
            <a:r>
              <a:rPr sz="1400" spc="-1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yerinde</a:t>
            </a:r>
            <a:r>
              <a:rPr sz="1400" spc="-2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kullanılarak</a:t>
            </a:r>
            <a:r>
              <a:rPr sz="1400" spc="-4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gelecek </a:t>
            </a:r>
            <a:r>
              <a:rPr sz="1400" spc="-20" dirty="0">
                <a:solidFill>
                  <a:srgbClr val="121315"/>
                </a:solidFill>
                <a:latin typeface="Tahoma"/>
                <a:cs typeface="Tahoma"/>
              </a:rPr>
              <a:t>kuşaklara</a:t>
            </a:r>
            <a:r>
              <a:rPr sz="1400" spc="-55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aktarılması</a:t>
            </a:r>
            <a:r>
              <a:rPr sz="1400" spc="-5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121315"/>
                </a:solidFill>
                <a:latin typeface="Tahoma"/>
                <a:cs typeface="Tahoma"/>
              </a:rPr>
              <a:t>ve</a:t>
            </a:r>
            <a:r>
              <a:rPr sz="1400" spc="-2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devamlılığının</a:t>
            </a:r>
            <a:r>
              <a:rPr sz="1400" spc="-60" dirty="0">
                <a:solidFill>
                  <a:srgbClr val="121315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121315"/>
                </a:solidFill>
                <a:latin typeface="Tahoma"/>
                <a:cs typeface="Tahoma"/>
              </a:rPr>
              <a:t>sağlanmasıdır.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2303" y="2425486"/>
            <a:ext cx="2185801" cy="22425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7380" y="3190113"/>
            <a:ext cx="3259454" cy="1425262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170"/>
              </a:spcBef>
            </a:pPr>
            <a:r>
              <a:rPr sz="1200" b="1" i="1" spc="-60" dirty="0">
                <a:solidFill>
                  <a:srgbClr val="FFFFFF"/>
                </a:solidFill>
                <a:latin typeface="Verdana"/>
                <a:cs typeface="Verdana"/>
              </a:rPr>
              <a:t>Sürekli</a:t>
            </a:r>
            <a:r>
              <a:rPr sz="1200" b="1" i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50" dirty="0">
                <a:solidFill>
                  <a:srgbClr val="FFFFFF"/>
                </a:solidFill>
                <a:latin typeface="Verdana"/>
                <a:cs typeface="Verdana"/>
              </a:rPr>
              <a:t>gelişme</a:t>
            </a:r>
            <a:r>
              <a:rPr sz="1200" b="1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65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1200" b="1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60" dirty="0">
                <a:solidFill>
                  <a:srgbClr val="FFFFFF"/>
                </a:solidFill>
                <a:latin typeface="Verdana"/>
                <a:cs typeface="Verdana"/>
              </a:rPr>
              <a:t>iyileştirme</a:t>
            </a:r>
            <a:r>
              <a:rPr sz="1200" b="1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35" dirty="0">
                <a:solidFill>
                  <a:srgbClr val="FFFFFF"/>
                </a:solidFill>
                <a:latin typeface="Verdana"/>
                <a:cs typeface="Verdana"/>
              </a:rPr>
              <a:t>anlayışı</a:t>
            </a:r>
            <a:r>
              <a:rPr sz="1200" b="1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FFFFFF"/>
                </a:solidFill>
                <a:latin typeface="Verdana"/>
                <a:cs typeface="Verdana"/>
              </a:rPr>
              <a:t>ile </a:t>
            </a:r>
            <a:r>
              <a:rPr sz="1200" b="1" i="1" spc="-50" dirty="0">
                <a:solidFill>
                  <a:srgbClr val="FFFFFF"/>
                </a:solidFill>
                <a:latin typeface="Verdana"/>
                <a:cs typeface="Verdana"/>
              </a:rPr>
              <a:t>misafir </a:t>
            </a:r>
            <a:r>
              <a:rPr sz="1200" b="1" i="1" spc="-45" dirty="0">
                <a:solidFill>
                  <a:srgbClr val="FFFFFF"/>
                </a:solidFill>
                <a:latin typeface="Verdana"/>
                <a:cs typeface="Verdana"/>
              </a:rPr>
              <a:t>memnuniyetini</a:t>
            </a:r>
            <a:r>
              <a:rPr sz="1200" b="1" i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200" b="1" i="1" spc="-50" dirty="0">
                <a:solidFill>
                  <a:srgbClr val="FFFFFF"/>
                </a:solidFill>
                <a:latin typeface="Verdana"/>
                <a:cs typeface="Verdana"/>
              </a:rPr>
              <a:t>üst</a:t>
            </a:r>
            <a:r>
              <a:rPr sz="1200" b="1" i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düzeyde </a:t>
            </a:r>
            <a:r>
              <a:rPr sz="1200" b="1" i="1" spc="-45" dirty="0">
                <a:solidFill>
                  <a:srgbClr val="FFFFFF"/>
                </a:solidFill>
                <a:latin typeface="Verdana"/>
                <a:cs typeface="Verdana"/>
              </a:rPr>
              <a:t>tutarak,</a:t>
            </a:r>
            <a:r>
              <a:rPr sz="1200" b="1" i="1" spc="-40" dirty="0">
                <a:solidFill>
                  <a:srgbClr val="FFFFFF"/>
                </a:solidFill>
                <a:latin typeface="Verdana"/>
                <a:cs typeface="Verdana"/>
              </a:rPr>
              <a:t> kalitede</a:t>
            </a:r>
            <a:r>
              <a:rPr sz="1200" b="1" i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65" dirty="0">
                <a:solidFill>
                  <a:srgbClr val="FFFFFF"/>
                </a:solidFill>
                <a:latin typeface="Verdana"/>
                <a:cs typeface="Verdana"/>
              </a:rPr>
              <a:t>süreklilik,</a:t>
            </a:r>
            <a:r>
              <a:rPr sz="1200" b="1" i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kaynaklarda </a:t>
            </a:r>
            <a:r>
              <a:rPr sz="1200" b="1" i="1" spc="-60" dirty="0">
                <a:solidFill>
                  <a:srgbClr val="FFFFFF"/>
                </a:solidFill>
                <a:latin typeface="Verdana"/>
                <a:cs typeface="Verdana"/>
              </a:rPr>
              <a:t>sürdürülebilirlik</a:t>
            </a:r>
            <a:r>
              <a:rPr sz="1200" b="1" i="1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çabalarıyla </a:t>
            </a:r>
            <a:r>
              <a:rPr sz="1200" b="1" i="1" spc="-45" dirty="0">
                <a:solidFill>
                  <a:srgbClr val="FFFFFF"/>
                </a:solidFill>
                <a:latin typeface="Verdana"/>
                <a:cs typeface="Verdana"/>
              </a:rPr>
              <a:t>paydaşlarımızın</a:t>
            </a:r>
            <a:r>
              <a:rPr sz="1200" b="1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1200" b="1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30" dirty="0">
                <a:solidFill>
                  <a:srgbClr val="FFFFFF"/>
                </a:solidFill>
                <a:latin typeface="Verdana"/>
                <a:cs typeface="Verdana"/>
              </a:rPr>
              <a:t>dahili</a:t>
            </a:r>
            <a:r>
              <a:rPr sz="1200" b="1" i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60" dirty="0">
                <a:solidFill>
                  <a:srgbClr val="FFFFFF"/>
                </a:solidFill>
                <a:latin typeface="Verdana"/>
                <a:cs typeface="Verdana"/>
              </a:rPr>
              <a:t>ile</a:t>
            </a:r>
            <a:r>
              <a:rPr sz="1200" b="1" i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tr-TR" sz="1200" b="1" i="1" spc="-10" dirty="0" smtClean="0">
                <a:solidFill>
                  <a:srgbClr val="FFFFFF"/>
                </a:solidFill>
                <a:latin typeface="Verdana"/>
                <a:cs typeface="Verdana"/>
              </a:rPr>
              <a:t>Marmara</a:t>
            </a:r>
            <a:r>
              <a:rPr sz="1200" b="1" i="1" spc="-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FFFFFF"/>
                </a:solidFill>
                <a:latin typeface="Verdana"/>
                <a:cs typeface="Verdana"/>
              </a:rPr>
              <a:t>Bölgesinin</a:t>
            </a:r>
            <a:r>
              <a:rPr sz="1200" b="1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35" dirty="0">
                <a:solidFill>
                  <a:srgbClr val="FFFFFF"/>
                </a:solidFill>
                <a:latin typeface="Verdana"/>
                <a:cs typeface="Verdana"/>
              </a:rPr>
              <a:t>tanıtımı</a:t>
            </a:r>
            <a:r>
              <a:rPr sz="1200" b="1" i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65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1200" b="1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FFFFFF"/>
                </a:solidFill>
                <a:latin typeface="Verdana"/>
                <a:cs typeface="Verdana"/>
              </a:rPr>
              <a:t>gelişimine</a:t>
            </a:r>
            <a:r>
              <a:rPr sz="1200" b="1" i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20" dirty="0">
                <a:solidFill>
                  <a:srgbClr val="FFFFFF"/>
                </a:solidFill>
                <a:latin typeface="Verdana"/>
                <a:cs typeface="Verdana"/>
              </a:rPr>
              <a:t>destek </a:t>
            </a:r>
            <a:r>
              <a:rPr sz="1200" b="1" i="1" spc="-30" dirty="0">
                <a:solidFill>
                  <a:srgbClr val="FFFFFF"/>
                </a:solidFill>
                <a:latin typeface="Verdana"/>
                <a:cs typeface="Verdana"/>
              </a:rPr>
              <a:t>olarak</a:t>
            </a:r>
            <a:r>
              <a:rPr sz="1200" b="1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45" dirty="0">
                <a:solidFill>
                  <a:srgbClr val="FFFFFF"/>
                </a:solidFill>
                <a:latin typeface="Verdana"/>
                <a:cs typeface="Verdana"/>
              </a:rPr>
              <a:t>yenilikçi</a:t>
            </a:r>
            <a:r>
              <a:rPr sz="1200" b="1" i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markamızı güçlendirmektir.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0477" y="3278220"/>
            <a:ext cx="3024505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sz="1300" b="1" i="1" spc="-65" dirty="0">
                <a:solidFill>
                  <a:srgbClr val="313D47"/>
                </a:solidFill>
                <a:latin typeface="Verdana"/>
                <a:cs typeface="Verdana"/>
              </a:rPr>
              <a:t>Güler</a:t>
            </a:r>
            <a:r>
              <a:rPr sz="1300" b="1" i="1" spc="-8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60" dirty="0">
                <a:solidFill>
                  <a:srgbClr val="313D47"/>
                </a:solidFill>
                <a:latin typeface="Verdana"/>
                <a:cs typeface="Verdana"/>
              </a:rPr>
              <a:t>yüzlü</a:t>
            </a:r>
            <a:r>
              <a:rPr sz="1300" b="1" i="1" spc="-9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60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300" b="1" i="1" spc="-8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10" dirty="0">
                <a:solidFill>
                  <a:srgbClr val="313D47"/>
                </a:solidFill>
                <a:latin typeface="Verdana"/>
                <a:cs typeface="Verdana"/>
              </a:rPr>
              <a:t>misafirperver </a:t>
            </a:r>
            <a:r>
              <a:rPr sz="1300" b="1" i="1" spc="-50" dirty="0">
                <a:solidFill>
                  <a:srgbClr val="313D47"/>
                </a:solidFill>
                <a:latin typeface="Verdana"/>
                <a:cs typeface="Verdana"/>
              </a:rPr>
              <a:t>çalışanlarımız</a:t>
            </a:r>
            <a:r>
              <a:rPr sz="1300" b="1" i="1" spc="-3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70" dirty="0">
                <a:solidFill>
                  <a:srgbClr val="313D47"/>
                </a:solidFill>
                <a:latin typeface="Verdana"/>
                <a:cs typeface="Verdana"/>
              </a:rPr>
              <a:t>ile</a:t>
            </a:r>
            <a:r>
              <a:rPr sz="1300" b="1" i="1" spc="-1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10" dirty="0">
                <a:solidFill>
                  <a:srgbClr val="313D47"/>
                </a:solidFill>
                <a:latin typeface="Verdana"/>
                <a:cs typeface="Verdana"/>
              </a:rPr>
              <a:t>misafirlerimizin </a:t>
            </a:r>
            <a:r>
              <a:rPr sz="1300" b="1" i="1" spc="-75" dirty="0">
                <a:solidFill>
                  <a:srgbClr val="313D47"/>
                </a:solidFill>
                <a:latin typeface="Verdana"/>
                <a:cs typeface="Verdana"/>
              </a:rPr>
              <a:t>istek, </a:t>
            </a:r>
            <a:r>
              <a:rPr sz="1300" b="1" i="1" spc="-40" dirty="0">
                <a:solidFill>
                  <a:srgbClr val="313D47"/>
                </a:solidFill>
                <a:latin typeface="Verdana"/>
                <a:cs typeface="Verdana"/>
              </a:rPr>
              <a:t>ihtiyaç</a:t>
            </a:r>
            <a:r>
              <a:rPr sz="1300" b="1" i="1" spc="-65" dirty="0">
                <a:solidFill>
                  <a:srgbClr val="313D47"/>
                </a:solidFill>
                <a:latin typeface="Verdana"/>
                <a:cs typeface="Verdana"/>
              </a:rPr>
              <a:t> ve </a:t>
            </a:r>
            <a:r>
              <a:rPr sz="1300" b="1" i="1" spc="-10" dirty="0">
                <a:solidFill>
                  <a:srgbClr val="313D47"/>
                </a:solidFill>
                <a:latin typeface="Verdana"/>
                <a:cs typeface="Verdana"/>
              </a:rPr>
              <a:t>beklentilerine </a:t>
            </a:r>
            <a:r>
              <a:rPr sz="1300" b="1" i="1" spc="-50" dirty="0">
                <a:solidFill>
                  <a:srgbClr val="313D47"/>
                </a:solidFill>
                <a:latin typeface="Verdana"/>
                <a:cs typeface="Verdana"/>
              </a:rPr>
              <a:t>uyumlu</a:t>
            </a:r>
            <a:r>
              <a:rPr sz="1300" b="1" i="1" spc="-7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60" dirty="0">
                <a:solidFill>
                  <a:srgbClr val="313D47"/>
                </a:solidFill>
                <a:latin typeface="Verdana"/>
                <a:cs typeface="Verdana"/>
              </a:rPr>
              <a:t>ürün</a:t>
            </a:r>
            <a:r>
              <a:rPr sz="1300" b="1" i="1" spc="-5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65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300" b="1" i="1" spc="-60" dirty="0">
                <a:solidFill>
                  <a:srgbClr val="313D47"/>
                </a:solidFill>
                <a:latin typeface="Verdana"/>
                <a:cs typeface="Verdana"/>
              </a:rPr>
              <a:t> hizmetler </a:t>
            </a:r>
            <a:r>
              <a:rPr sz="1300" b="1" i="1" spc="-30" dirty="0">
                <a:solidFill>
                  <a:srgbClr val="313D47"/>
                </a:solidFill>
                <a:latin typeface="Verdana"/>
                <a:cs typeface="Verdana"/>
              </a:rPr>
              <a:t>sunarak </a:t>
            </a:r>
            <a:r>
              <a:rPr sz="1300" b="1" i="1" spc="-50" dirty="0">
                <a:solidFill>
                  <a:srgbClr val="313D47"/>
                </a:solidFill>
                <a:latin typeface="Verdana"/>
                <a:cs typeface="Verdana"/>
              </a:rPr>
              <a:t>ayrıcalıklı</a:t>
            </a:r>
            <a:r>
              <a:rPr sz="1300" b="1" i="1" spc="-8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75" dirty="0">
                <a:solidFill>
                  <a:srgbClr val="313D47"/>
                </a:solidFill>
                <a:latin typeface="Verdana"/>
                <a:cs typeface="Verdana"/>
              </a:rPr>
              <a:t>bir</a:t>
            </a:r>
            <a:r>
              <a:rPr sz="1300" b="1" i="1" spc="-3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35" dirty="0">
                <a:solidFill>
                  <a:srgbClr val="313D47"/>
                </a:solidFill>
                <a:latin typeface="Verdana"/>
                <a:cs typeface="Verdana"/>
              </a:rPr>
              <a:t>tatil</a:t>
            </a:r>
            <a:r>
              <a:rPr sz="1300" b="1" i="1" spc="-5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10" dirty="0">
                <a:solidFill>
                  <a:srgbClr val="313D47"/>
                </a:solidFill>
                <a:latin typeface="Verdana"/>
                <a:cs typeface="Verdana"/>
              </a:rPr>
              <a:t>deneyimi </a:t>
            </a:r>
            <a:r>
              <a:rPr sz="1300" b="1" i="1" spc="-40" dirty="0">
                <a:solidFill>
                  <a:srgbClr val="313D47"/>
                </a:solidFill>
                <a:latin typeface="Verdana"/>
                <a:cs typeface="Verdana"/>
              </a:rPr>
              <a:t>yaşamalarını</a:t>
            </a:r>
            <a:r>
              <a:rPr sz="1300" b="1" i="1" spc="-3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300" b="1" i="1" spc="-10" dirty="0">
                <a:solidFill>
                  <a:srgbClr val="313D47"/>
                </a:solidFill>
                <a:latin typeface="Verdana"/>
                <a:cs typeface="Verdana"/>
              </a:rPr>
              <a:t>sağlamaktır.</a:t>
            </a:r>
            <a:endParaRPr sz="13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191" y="172212"/>
            <a:ext cx="3023616" cy="22677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4927" y="243840"/>
            <a:ext cx="1566268" cy="21741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Su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Tüketimine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Dikkat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Edelim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7484" y="617220"/>
            <a:ext cx="2442971" cy="18729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8801" y="1506982"/>
            <a:ext cx="378396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95934" indent="-7620">
              <a:lnSpc>
                <a:spcPct val="100000"/>
              </a:lnSpc>
              <a:spcBef>
                <a:spcPts val="105"/>
              </a:spcBef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Su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tasarrufu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hakkInda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çalIşma </a:t>
            </a:r>
            <a:r>
              <a:rPr sz="1400" b="1" spc="-40" dirty="0">
                <a:solidFill>
                  <a:srgbClr val="313D47"/>
                </a:solidFill>
                <a:latin typeface="Tahoma"/>
                <a:cs typeface="Tahoma"/>
              </a:rPr>
              <a:t>arkadaşlarImIzI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bilgilendirmekteyiz.</a:t>
            </a:r>
            <a:endParaRPr sz="1400">
              <a:latin typeface="Tahoma"/>
              <a:cs typeface="Tahoma"/>
            </a:endParaRPr>
          </a:p>
          <a:p>
            <a:pPr marL="12700" marR="231775" indent="112395">
              <a:lnSpc>
                <a:spcPct val="100000"/>
              </a:lnSpc>
              <a:buSzPct val="92857"/>
              <a:buFont typeface="Times New Roman"/>
              <a:buChar char="▪"/>
              <a:tabLst>
                <a:tab pos="125095" algn="l"/>
              </a:tabLst>
            </a:pP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Bahçemizde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az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su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tüketen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sulama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usullerini(damla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sulama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püskürtme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gibi)</a:t>
            </a:r>
            <a:r>
              <a:rPr sz="1400" b="1" spc="-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kullanmaktayIz.</a:t>
            </a:r>
            <a:endParaRPr sz="1400">
              <a:latin typeface="Tahoma"/>
              <a:cs typeface="Tahoma"/>
            </a:endParaRPr>
          </a:p>
          <a:p>
            <a:pPr marL="12700" marR="325755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	MutfağImIzda</a:t>
            </a:r>
            <a:r>
              <a:rPr sz="1400" b="1" spc="-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kullanIlan</a:t>
            </a:r>
            <a:r>
              <a:rPr sz="1400" b="1" spc="-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lavabolar</a:t>
            </a:r>
            <a:r>
              <a:rPr sz="1400" b="1" spc="-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su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tasarrufu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sağlayacak</a:t>
            </a:r>
            <a:r>
              <a:rPr sz="1400" b="1" spc="1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şekilde yapIlmaktadIr.</a:t>
            </a:r>
            <a:endParaRPr sz="1400">
              <a:latin typeface="Tahoma"/>
              <a:cs typeface="Tahoma"/>
            </a:endParaRPr>
          </a:p>
          <a:p>
            <a:pPr marL="76200" indent="-711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Su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313D47"/>
                </a:solidFill>
                <a:latin typeface="Tahoma"/>
                <a:cs typeface="Tahoma"/>
              </a:rPr>
              <a:t>sIzmasI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durumunda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teknik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servise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55" dirty="0">
                <a:solidFill>
                  <a:srgbClr val="313D47"/>
                </a:solidFill>
                <a:latin typeface="Tahoma"/>
                <a:cs typeface="Tahoma"/>
              </a:rPr>
              <a:t>arIza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bildirimi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yapIlmaktadIr.</a:t>
            </a:r>
            <a:endParaRPr sz="1400">
              <a:latin typeface="Tahoma"/>
              <a:cs typeface="Tahoma"/>
            </a:endParaRPr>
          </a:p>
          <a:p>
            <a:pPr marL="12700" marR="5080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Otelimizde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bulunan</a:t>
            </a:r>
            <a:r>
              <a:rPr sz="1400" b="1" spc="1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tüm</a:t>
            </a:r>
            <a:r>
              <a:rPr sz="1400" b="1" spc="10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musluklarIn,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su </a:t>
            </a:r>
            <a:r>
              <a:rPr sz="1400" b="1" spc="-55" dirty="0">
                <a:solidFill>
                  <a:srgbClr val="313D47"/>
                </a:solidFill>
                <a:latin typeface="Tahoma"/>
                <a:cs typeface="Tahoma"/>
              </a:rPr>
              <a:t>akIş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313D47"/>
                </a:solidFill>
                <a:latin typeface="Tahoma"/>
                <a:cs typeface="Tahoma"/>
              </a:rPr>
              <a:t>hIzI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tasarruf</a:t>
            </a:r>
            <a:r>
              <a:rPr sz="1400" b="1" spc="-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yapabileceğimiz</a:t>
            </a:r>
            <a:r>
              <a:rPr sz="1400" b="1" spc="5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ekipman</a:t>
            </a:r>
            <a:r>
              <a:rPr sz="1400" b="1" spc="1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ile</a:t>
            </a:r>
            <a:r>
              <a:rPr sz="1400" b="1" spc="1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yapIlmIştIr.</a:t>
            </a:r>
            <a:endParaRPr sz="1400">
              <a:latin typeface="Tahoma"/>
              <a:cs typeface="Tahoma"/>
            </a:endParaRPr>
          </a:p>
          <a:p>
            <a:pPr marL="12700" marR="100330" indent="-7620">
              <a:lnSpc>
                <a:spcPct val="100000"/>
              </a:lnSpc>
              <a:spcBef>
                <a:spcPts val="5"/>
              </a:spcBef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Havlu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tekstil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gibi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linen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gruplarInIn 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kullanImInda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su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kimyasal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tüketimine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dikkat</a:t>
            </a:r>
            <a:r>
              <a:rPr sz="1400" b="1" spc="1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etmekteyiz.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5172" y="3030092"/>
            <a:ext cx="2474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Bunları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Biliyor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Musunuz?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5172" y="3482721"/>
            <a:ext cx="325818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0175" indent="112395" algn="just">
              <a:lnSpc>
                <a:spcPct val="100000"/>
              </a:lnSpc>
              <a:spcBef>
                <a:spcPts val="100"/>
              </a:spcBef>
              <a:buFont typeface="Times New Roman"/>
              <a:buChar char="▪"/>
              <a:tabLst>
                <a:tab pos="125095" algn="l"/>
              </a:tabLst>
            </a:pP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Doğa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yeniden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su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üretemez.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Geri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dönüşen</a:t>
            </a:r>
            <a:r>
              <a:rPr sz="1400" b="1" spc="1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su</a:t>
            </a:r>
            <a:r>
              <a:rPr sz="1400" b="1" spc="1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milyonlarca</a:t>
            </a:r>
            <a:r>
              <a:rPr sz="1400" b="1" spc="9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313D47"/>
                </a:solidFill>
                <a:latin typeface="Tahoma"/>
                <a:cs typeface="Tahoma"/>
              </a:rPr>
              <a:t>yIl</a:t>
            </a:r>
            <a:r>
              <a:rPr sz="1400" b="1" spc="10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önceki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suyun</a:t>
            </a:r>
            <a:r>
              <a:rPr sz="1400" b="1" spc="114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aynIsIdIr.</a:t>
            </a:r>
            <a:endParaRPr sz="1400">
              <a:latin typeface="Tahoma"/>
              <a:cs typeface="Tahoma"/>
            </a:endParaRPr>
          </a:p>
          <a:p>
            <a:pPr marL="12700" marR="5080" indent="112395">
              <a:lnSpc>
                <a:spcPct val="100000"/>
              </a:lnSpc>
              <a:spcBef>
                <a:spcPts val="5"/>
              </a:spcBef>
              <a:buFont typeface="Times New Roman"/>
              <a:buChar char="▪"/>
              <a:tabLst>
                <a:tab pos="125095" algn="l"/>
              </a:tabLst>
            </a:pPr>
            <a:r>
              <a:rPr sz="1400" b="1" spc="-160" dirty="0">
                <a:solidFill>
                  <a:srgbClr val="313D47"/>
                </a:solidFill>
                <a:latin typeface="Tahoma"/>
                <a:cs typeface="Tahoma"/>
              </a:rPr>
              <a:t>10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dakikada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55" dirty="0">
                <a:solidFill>
                  <a:srgbClr val="313D47"/>
                </a:solidFill>
                <a:latin typeface="Tahoma"/>
                <a:cs typeface="Tahoma"/>
              </a:rPr>
              <a:t>1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kahve</a:t>
            </a:r>
            <a:r>
              <a:rPr sz="1400" b="1" spc="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fincanInI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dolduracak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bir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delik,</a:t>
            </a:r>
            <a:r>
              <a:rPr sz="1400" b="1" spc="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yIlda</a:t>
            </a: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11.000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litre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suyun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boşa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gitmesine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yol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açar.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Enerji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Tasarrufuna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Dikkat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Edelim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0176" y="733044"/>
            <a:ext cx="2599944" cy="1752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8476" y="1531746"/>
            <a:ext cx="3973829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112395">
              <a:lnSpc>
                <a:spcPct val="100000"/>
              </a:lnSpc>
              <a:spcBef>
                <a:spcPts val="105"/>
              </a:spcBef>
              <a:buFont typeface="Times New Roman"/>
              <a:buChar char="▪"/>
              <a:tabLst>
                <a:tab pos="125095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Enerji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tasarrufu, eko</a:t>
            </a:r>
            <a:r>
              <a:rPr sz="1400" b="1" spc="-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yeterlilik</a:t>
            </a:r>
            <a:r>
              <a:rPr sz="1400" b="1" spc="-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konseptinin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bir</a:t>
            </a:r>
            <a:r>
              <a:rPr sz="1400" b="1" spc="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313D47"/>
                </a:solidFill>
                <a:latin typeface="Tahoma"/>
                <a:cs typeface="Tahoma"/>
              </a:rPr>
              <a:t>parçasIdIr.</a:t>
            </a:r>
            <a:r>
              <a:rPr sz="1400" b="1" spc="-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Enerji</a:t>
            </a:r>
            <a:r>
              <a:rPr sz="1400" b="1" spc="-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tasarrufu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önlemleri,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binalardaki enerji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ihtiyacInI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azaltarak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çevre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kalitesini,</a:t>
            </a:r>
            <a:r>
              <a:rPr sz="1400" b="1" spc="-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ulusal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güvenliği,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bireylerin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finansal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güvenliğini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kazancI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artIrabilir.</a:t>
            </a:r>
            <a:endParaRPr sz="1400">
              <a:latin typeface="Tahoma"/>
              <a:cs typeface="Tahoma"/>
            </a:endParaRPr>
          </a:p>
          <a:p>
            <a:pPr marL="12700" marR="668020" indent="112395">
              <a:lnSpc>
                <a:spcPct val="100000"/>
              </a:lnSpc>
              <a:buFont typeface="Times New Roman"/>
              <a:buChar char="▪"/>
              <a:tabLst>
                <a:tab pos="125095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Otelimizde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enerji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verimliliği</a:t>
            </a:r>
            <a:r>
              <a:rPr sz="1400" b="1" spc="9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uygun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elektrikli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cihazlar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kullanIlmaktadIr.</a:t>
            </a:r>
            <a:endParaRPr sz="1400">
              <a:latin typeface="Tahoma"/>
              <a:cs typeface="Tahoma"/>
            </a:endParaRPr>
          </a:p>
          <a:p>
            <a:pPr marL="125095" indent="-112395">
              <a:lnSpc>
                <a:spcPct val="100000"/>
              </a:lnSpc>
              <a:spcBef>
                <a:spcPts val="5"/>
              </a:spcBef>
              <a:buFont typeface="Times New Roman"/>
              <a:buChar char="▪"/>
              <a:tabLst>
                <a:tab pos="125095" algn="l"/>
              </a:tabLst>
            </a:pP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Olabildiğince</a:t>
            </a:r>
            <a:r>
              <a:rPr sz="1400" b="1" spc="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ledli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aydInlatma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tercih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etmekteyiz.</a:t>
            </a:r>
            <a:endParaRPr sz="1400">
              <a:latin typeface="Tahoma"/>
              <a:cs typeface="Tahoma"/>
            </a:endParaRPr>
          </a:p>
          <a:p>
            <a:pPr marL="12700" marR="5080" indent="112395">
              <a:lnSpc>
                <a:spcPct val="100000"/>
              </a:lnSpc>
              <a:buFont typeface="Times New Roman"/>
              <a:buChar char="▪"/>
              <a:tabLst>
                <a:tab pos="125095" algn="l"/>
              </a:tabLst>
            </a:pP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Bu</a:t>
            </a:r>
            <a:r>
              <a:rPr sz="1400" b="1" spc="1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konu</a:t>
            </a:r>
            <a:r>
              <a:rPr sz="1400" b="1" spc="1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dahilinde</a:t>
            </a:r>
            <a:r>
              <a:rPr sz="1400" b="1" spc="1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görülen</a:t>
            </a:r>
            <a:r>
              <a:rPr sz="1400" b="1" spc="1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herhangi</a:t>
            </a:r>
            <a:r>
              <a:rPr sz="1400" b="1" spc="1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bir arIzada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hemen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teknik servis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departmanIna </a:t>
            </a:r>
            <a:r>
              <a:rPr sz="1400" b="1" spc="-55" dirty="0">
                <a:solidFill>
                  <a:srgbClr val="313D47"/>
                </a:solidFill>
                <a:latin typeface="Tahoma"/>
                <a:cs typeface="Tahoma"/>
              </a:rPr>
              <a:t>arIza</a:t>
            </a: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bildirimi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yapmaktayIz.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6909" y="2924683"/>
            <a:ext cx="2165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Bunları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Biliyor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Musunuz?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6909" y="3348354"/>
            <a:ext cx="296545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  <a:buFont typeface="Times New Roman"/>
              <a:buChar char="▪"/>
              <a:tabLst>
                <a:tab pos="125095" algn="l"/>
              </a:tabLst>
            </a:pPr>
            <a:r>
              <a:rPr sz="1400" b="1" spc="-50" dirty="0">
                <a:solidFill>
                  <a:srgbClr val="313D47"/>
                </a:solidFill>
                <a:latin typeface="Tahoma"/>
                <a:cs typeface="Tahoma"/>
              </a:rPr>
              <a:t>ÇatI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313D47"/>
                </a:solidFill>
                <a:latin typeface="Tahoma"/>
                <a:cs typeface="Tahoma"/>
              </a:rPr>
              <a:t>arasI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izolasyonu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sayesinde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evlerdeki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enerji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kaybI</a:t>
            </a:r>
            <a:r>
              <a:rPr sz="1400" b="1" spc="-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470" dirty="0">
                <a:solidFill>
                  <a:srgbClr val="313D47"/>
                </a:solidFill>
                <a:latin typeface="Tahoma"/>
                <a:cs typeface="Tahoma"/>
              </a:rPr>
              <a:t>%</a:t>
            </a:r>
            <a:r>
              <a:rPr sz="1400" b="1" spc="-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20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azaltIlabilir.</a:t>
            </a:r>
            <a:endParaRPr sz="1400">
              <a:latin typeface="Tahoma"/>
              <a:cs typeface="Tahoma"/>
            </a:endParaRPr>
          </a:p>
          <a:p>
            <a:pPr marL="12700" marR="660400" indent="112395">
              <a:lnSpc>
                <a:spcPct val="100000"/>
              </a:lnSpc>
              <a:spcBef>
                <a:spcPts val="5"/>
              </a:spcBef>
              <a:buFont typeface="Times New Roman"/>
              <a:buChar char="▪"/>
              <a:tabLst>
                <a:tab pos="125095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Geri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dönüşüm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bir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 enerji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tasarrufu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 türüdür.</a:t>
            </a:r>
            <a:endParaRPr sz="1400">
              <a:latin typeface="Tahoma"/>
              <a:cs typeface="Tahoma"/>
            </a:endParaRPr>
          </a:p>
          <a:p>
            <a:pPr marL="12700" marR="132715">
              <a:lnSpc>
                <a:spcPct val="100000"/>
              </a:lnSpc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Pil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313D47"/>
                </a:solidFill>
                <a:latin typeface="Tahoma"/>
                <a:cs typeface="Tahoma"/>
              </a:rPr>
              <a:t>yapImI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için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harcanan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enerji,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pilin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ürettiği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enerjiden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50</a:t>
            </a:r>
            <a:r>
              <a:rPr sz="1400" b="1" spc="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kat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fazladIr.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3270" y="1381124"/>
            <a:ext cx="24777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A994"/>
                </a:solidFill>
              </a:rPr>
              <a:t>Karbon</a:t>
            </a:r>
            <a:r>
              <a:rPr spc="-125" dirty="0">
                <a:solidFill>
                  <a:srgbClr val="00A994"/>
                </a:solidFill>
              </a:rPr>
              <a:t> </a:t>
            </a:r>
            <a:r>
              <a:rPr spc="-25" dirty="0">
                <a:solidFill>
                  <a:srgbClr val="00A994"/>
                </a:solidFill>
              </a:rPr>
              <a:t>Ayak</a:t>
            </a:r>
            <a:r>
              <a:rPr spc="-140" dirty="0">
                <a:solidFill>
                  <a:srgbClr val="00A994"/>
                </a:solidFill>
              </a:rPr>
              <a:t> </a:t>
            </a:r>
            <a:r>
              <a:rPr spc="-75" dirty="0">
                <a:solidFill>
                  <a:srgbClr val="00A994"/>
                </a:solidFill>
              </a:rPr>
              <a:t>İzi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9110" y="2461971"/>
            <a:ext cx="6059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0395" algn="l"/>
                <a:tab pos="1741170" algn="l"/>
                <a:tab pos="2332355" algn="l"/>
                <a:tab pos="3478529" algn="l"/>
                <a:tab pos="4281805" algn="l"/>
                <a:tab pos="4873625" algn="l"/>
              </a:tabLst>
            </a:pPr>
            <a:r>
              <a:rPr sz="1800" spc="-25" dirty="0">
                <a:latin typeface="Verdana"/>
                <a:cs typeface="Verdana"/>
              </a:rPr>
              <a:t>Bir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bireyin,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5" dirty="0">
                <a:latin typeface="Verdana"/>
                <a:cs typeface="Verdana"/>
              </a:rPr>
              <a:t>bir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ülkenin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0" dirty="0">
                <a:latin typeface="Verdana"/>
                <a:cs typeface="Verdana"/>
              </a:rPr>
              <a:t>veya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5" dirty="0">
                <a:latin typeface="Verdana"/>
                <a:cs typeface="Verdana"/>
              </a:rPr>
              <a:t>bir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kuruluşun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9110" y="2777998"/>
            <a:ext cx="5122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5595" algn="l"/>
                <a:tab pos="2898140" algn="l"/>
                <a:tab pos="3937000" algn="l"/>
              </a:tabLst>
            </a:pPr>
            <a:r>
              <a:rPr sz="1800" spc="-10" dirty="0">
                <a:latin typeface="Verdana"/>
                <a:cs typeface="Verdana"/>
              </a:rPr>
              <a:t>sürdürdüğü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faaliyetler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sonucu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atmosfere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2769" y="2736850"/>
            <a:ext cx="90424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5255">
              <a:lnSpc>
                <a:spcPct val="114999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saldığı karşılığı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0413" y="3093466"/>
            <a:ext cx="1146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cinsinden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9110" y="3052318"/>
            <a:ext cx="3837304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699770" algn="l"/>
                <a:tab pos="2042795" algn="l"/>
              </a:tabLst>
            </a:pPr>
            <a:r>
              <a:rPr sz="1800" spc="-20" dirty="0">
                <a:latin typeface="Verdana"/>
                <a:cs typeface="Verdana"/>
              </a:rPr>
              <a:t>sera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gazlarının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karbondioksit </a:t>
            </a:r>
            <a:r>
              <a:rPr sz="1800" dirty="0">
                <a:latin typeface="Verdana"/>
                <a:cs typeface="Verdana"/>
              </a:rPr>
              <a:t>karbon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ayak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izi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olarak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adlandırılır.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6277" y="248158"/>
            <a:ext cx="791972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1995" marR="5080" indent="-3249930">
              <a:lnSpc>
                <a:spcPct val="100000"/>
              </a:lnSpc>
              <a:spcBef>
                <a:spcPts val="95"/>
              </a:spcBef>
            </a:pPr>
            <a:r>
              <a:rPr b="1" spc="-125" dirty="0">
                <a:solidFill>
                  <a:srgbClr val="00A994"/>
                </a:solidFill>
                <a:latin typeface="Verdana"/>
                <a:cs typeface="Verdana"/>
              </a:rPr>
              <a:t>Karbon</a:t>
            </a:r>
            <a:r>
              <a:rPr b="1" spc="-140" dirty="0">
                <a:solidFill>
                  <a:srgbClr val="00A994"/>
                </a:solidFill>
                <a:latin typeface="Verdana"/>
                <a:cs typeface="Verdana"/>
              </a:rPr>
              <a:t> </a:t>
            </a:r>
            <a:r>
              <a:rPr b="1" spc="-145" dirty="0">
                <a:solidFill>
                  <a:srgbClr val="00A994"/>
                </a:solidFill>
                <a:latin typeface="Verdana"/>
                <a:cs typeface="Verdana"/>
              </a:rPr>
              <a:t>Ayak</a:t>
            </a:r>
            <a:r>
              <a:rPr b="1" spc="-150" dirty="0">
                <a:solidFill>
                  <a:srgbClr val="00A994"/>
                </a:solidFill>
                <a:latin typeface="Verdana"/>
                <a:cs typeface="Verdana"/>
              </a:rPr>
              <a:t> </a:t>
            </a:r>
            <a:r>
              <a:rPr b="1" spc="-300" dirty="0">
                <a:solidFill>
                  <a:srgbClr val="00A994"/>
                </a:solidFill>
                <a:latin typeface="Verdana"/>
                <a:cs typeface="Verdana"/>
              </a:rPr>
              <a:t>İzi</a:t>
            </a:r>
            <a:r>
              <a:rPr b="1" spc="-150" dirty="0">
                <a:solidFill>
                  <a:srgbClr val="00A994"/>
                </a:solidFill>
                <a:latin typeface="Verdana"/>
                <a:cs typeface="Verdana"/>
              </a:rPr>
              <a:t> </a:t>
            </a:r>
            <a:r>
              <a:rPr b="1" spc="-135" dirty="0">
                <a:solidFill>
                  <a:srgbClr val="00A994"/>
                </a:solidFill>
                <a:latin typeface="Verdana"/>
                <a:cs typeface="Verdana"/>
              </a:rPr>
              <a:t>Azaltılması</a:t>
            </a:r>
            <a:r>
              <a:rPr b="1" spc="-110" dirty="0">
                <a:solidFill>
                  <a:srgbClr val="00A994"/>
                </a:solidFill>
                <a:latin typeface="Verdana"/>
                <a:cs typeface="Verdana"/>
              </a:rPr>
              <a:t> </a:t>
            </a:r>
            <a:r>
              <a:rPr b="1" spc="-204" dirty="0">
                <a:solidFill>
                  <a:srgbClr val="00A994"/>
                </a:solidFill>
                <a:latin typeface="Verdana"/>
                <a:cs typeface="Verdana"/>
              </a:rPr>
              <a:t>İçin</a:t>
            </a:r>
            <a:r>
              <a:rPr b="1" spc="-160" dirty="0">
                <a:solidFill>
                  <a:srgbClr val="00A994"/>
                </a:solidFill>
                <a:latin typeface="Verdana"/>
                <a:cs typeface="Verdana"/>
              </a:rPr>
              <a:t> </a:t>
            </a:r>
            <a:r>
              <a:rPr b="1" spc="-114" dirty="0">
                <a:solidFill>
                  <a:srgbClr val="00A994"/>
                </a:solidFill>
                <a:latin typeface="Verdana"/>
                <a:cs typeface="Verdana"/>
              </a:rPr>
              <a:t>Destek</a:t>
            </a:r>
            <a:r>
              <a:rPr b="1" spc="-140" dirty="0">
                <a:solidFill>
                  <a:srgbClr val="00A994"/>
                </a:solidFill>
                <a:latin typeface="Verdana"/>
                <a:cs typeface="Verdana"/>
              </a:rPr>
              <a:t> </a:t>
            </a:r>
            <a:r>
              <a:rPr b="1" spc="-65" dirty="0">
                <a:solidFill>
                  <a:srgbClr val="00A994"/>
                </a:solidFill>
                <a:latin typeface="Verdana"/>
                <a:cs typeface="Verdana"/>
              </a:rPr>
              <a:t>Olmanızı </a:t>
            </a:r>
            <a:r>
              <a:rPr b="1" spc="-90" dirty="0">
                <a:solidFill>
                  <a:srgbClr val="00A994"/>
                </a:solidFill>
                <a:latin typeface="Verdana"/>
                <a:cs typeface="Verdana"/>
              </a:rPr>
              <a:t>İstiyoruz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79465" y="1683236"/>
            <a:ext cx="3613150" cy="16033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0"/>
              </a:spcBef>
              <a:buClr>
                <a:srgbClr val="7C858B"/>
              </a:buClr>
              <a:buFont typeface="Times New Roman"/>
              <a:buChar char="●"/>
              <a:tabLst>
                <a:tab pos="355600" algn="l"/>
                <a:tab pos="1381125" algn="l"/>
                <a:tab pos="2542540" algn="l"/>
              </a:tabLst>
            </a:pPr>
            <a:r>
              <a:rPr sz="1800" spc="-10" dirty="0">
                <a:latin typeface="Verdana"/>
                <a:cs typeface="Verdana"/>
              </a:rPr>
              <a:t>Toplu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taşıma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araçlarını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latin typeface="Verdana"/>
                <a:cs typeface="Verdana"/>
              </a:rPr>
              <a:t>kullanabilirsiniz.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7C858B"/>
              </a:buClr>
              <a:buFont typeface="Times New Roman"/>
              <a:buChar char="●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Bisiklet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kiralayabilirsiniz.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Clr>
                <a:srgbClr val="7C858B"/>
              </a:buClr>
              <a:buFont typeface="Times New Roman"/>
              <a:buChar char="●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Elektrikli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araçları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kullanmayı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Verdana"/>
                <a:cs typeface="Verdana"/>
              </a:rPr>
              <a:t>tercih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edebilirsiniz.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40307"/>
            <a:ext cx="5314950" cy="354863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421" y="247853"/>
            <a:ext cx="21386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A994"/>
                </a:solidFill>
              </a:rPr>
              <a:t>Toplu</a:t>
            </a:r>
            <a:r>
              <a:rPr spc="-90" dirty="0">
                <a:solidFill>
                  <a:srgbClr val="00A994"/>
                </a:solidFill>
              </a:rPr>
              <a:t> </a:t>
            </a:r>
            <a:r>
              <a:rPr spc="-10" dirty="0">
                <a:solidFill>
                  <a:srgbClr val="00A994"/>
                </a:solidFill>
              </a:rPr>
              <a:t>Taşıma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  <p:pic>
        <p:nvPicPr>
          <p:cNvPr id="3074" name="Picture 2" descr="Uludağ Otobüs Ulaşımı ( Hergün Kesin Kalkışlıdır) - SSC Tur (BSC Club  Turizm Seyahat Acentesi) Belge No:117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70907"/>
            <a:ext cx="4899495" cy="35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şadası Gezi Rehb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1843"/>
            <a:ext cx="2452044" cy="44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0045"/>
            <a:ext cx="4421758" cy="442363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11319" y="1117600"/>
          <a:ext cx="4301490" cy="2678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0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Cinsiyet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Toplumsal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Cinsiyet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9660"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400" spc="-35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Biyolojiktir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400" spc="-1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Evrenseldir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400" spc="-1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Doğuştan</a:t>
                      </a:r>
                      <a:r>
                        <a:rPr sz="1400" spc="-27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gelir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9C9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393065" indent="-287020"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379095" algn="l"/>
                        </a:tabLst>
                      </a:pPr>
                      <a:r>
                        <a:rPr sz="1400" spc="-7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Toplumsal</a:t>
                      </a:r>
                      <a:r>
                        <a:rPr sz="1400" spc="-20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5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olarak </a:t>
                      </a:r>
                      <a:r>
                        <a:rPr sz="1400" spc="-1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belirlenen davranışlara dayanır.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9095" marR="934719" indent="-2870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379095" algn="l"/>
                        </a:tabLst>
                      </a:pPr>
                      <a:r>
                        <a:rPr sz="1400" spc="-1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Sosyo- kültürel </a:t>
                      </a:r>
                      <a:r>
                        <a:rPr sz="1400" spc="-6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yapıiçinde </a:t>
                      </a:r>
                      <a:r>
                        <a:rPr sz="1400" spc="-1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öğrenilir.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379095" marR="624205" indent="-2870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 MT"/>
                        <a:buChar char="•"/>
                        <a:tabLst>
                          <a:tab pos="379095" algn="l"/>
                        </a:tabLst>
                      </a:pPr>
                      <a:r>
                        <a:rPr sz="1400" spc="-1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Farklı</a:t>
                      </a:r>
                      <a:r>
                        <a:rPr sz="1400" spc="50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   </a:t>
                      </a:r>
                      <a:r>
                        <a:rPr sz="1400" spc="-7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koşu</a:t>
                      </a:r>
                      <a:r>
                        <a:rPr sz="1400" spc="-285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3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13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ara</a:t>
                      </a:r>
                      <a:r>
                        <a:rPr sz="1400" spc="-165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göre </a:t>
                      </a:r>
                      <a:r>
                        <a:rPr sz="1400" spc="-35" dirty="0">
                          <a:solidFill>
                            <a:srgbClr val="313D47"/>
                          </a:solidFill>
                          <a:latin typeface="Verdana"/>
                          <a:cs typeface="Verdana"/>
                        </a:rPr>
                        <a:t>değişebilir.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829" y="215011"/>
            <a:ext cx="68827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9685" marR="5080" indent="-1277620">
              <a:lnSpc>
                <a:spcPct val="100000"/>
              </a:lnSpc>
              <a:spcBef>
                <a:spcPts val="105"/>
              </a:spcBef>
            </a:pPr>
            <a:r>
              <a:rPr sz="3200" spc="-80" dirty="0"/>
              <a:t>CİNSİYETE</a:t>
            </a:r>
            <a:r>
              <a:rPr sz="3200" spc="-260" dirty="0"/>
              <a:t> </a:t>
            </a:r>
            <a:r>
              <a:rPr sz="3200" dirty="0"/>
              <a:t>DAYALI</a:t>
            </a:r>
            <a:r>
              <a:rPr sz="3200" spc="-220" dirty="0"/>
              <a:t> </a:t>
            </a:r>
            <a:r>
              <a:rPr sz="3200" spc="65" dirty="0" smtClean="0"/>
              <a:t>İŞ</a:t>
            </a:r>
            <a:r>
              <a:rPr lang="tr-TR" sz="3200" spc="65" dirty="0" smtClean="0"/>
              <a:t> </a:t>
            </a:r>
            <a:r>
              <a:rPr sz="3200" spc="65" dirty="0" smtClean="0"/>
              <a:t>BÖLÜMÜ</a:t>
            </a:r>
            <a:r>
              <a:rPr sz="3200" spc="-229" dirty="0" smtClean="0"/>
              <a:t> </a:t>
            </a:r>
            <a:r>
              <a:rPr sz="3200" spc="35" dirty="0"/>
              <a:t>VE </a:t>
            </a:r>
            <a:r>
              <a:rPr sz="3200" spc="-100" dirty="0"/>
              <a:t>CİNSİYET</a:t>
            </a:r>
            <a:r>
              <a:rPr sz="3200" spc="-260" dirty="0"/>
              <a:t> </a:t>
            </a:r>
            <a:r>
              <a:rPr sz="3200" spc="-95" dirty="0"/>
              <a:t>EŞİTSİZLİĞİ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63143" y="1480769"/>
            <a:ext cx="3682365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Cinsiyete</a:t>
            </a:r>
            <a:r>
              <a:rPr sz="16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Dayalı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İşbölümü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925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Kadınların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erkeklerin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ne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yapması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gerektiği</a:t>
            </a:r>
            <a:r>
              <a:rPr sz="16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neleri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yapabilecekleri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hakkında</a:t>
            </a:r>
            <a:r>
              <a:rPr sz="1600" spc="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toplumda</a:t>
            </a:r>
            <a:r>
              <a:rPr sz="1600" spc="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yaratılmış</a:t>
            </a:r>
            <a:r>
              <a:rPr sz="1600" spc="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olan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fikirlere</a:t>
            </a:r>
            <a:r>
              <a:rPr sz="16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değerlere</a:t>
            </a:r>
            <a:r>
              <a:rPr sz="16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dayanarak, </a:t>
            </a:r>
            <a:r>
              <a:rPr sz="1600" b="1" u="sng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kadınlara</a:t>
            </a:r>
            <a:r>
              <a:rPr sz="1600" b="1" u="sng" spc="195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ve</a:t>
            </a:r>
            <a:r>
              <a:rPr sz="1600" b="1" u="sng" spc="175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erkeklere</a:t>
            </a:r>
            <a:r>
              <a:rPr sz="1600" b="1" u="sng" spc="185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farklı</a:t>
            </a:r>
            <a:r>
              <a:rPr sz="1600" b="1" u="sng" spc="20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roller,</a:t>
            </a:r>
            <a:r>
              <a:rPr sz="1600" b="1" spc="-1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600" b="1" u="sng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sorumluluklar</a:t>
            </a:r>
            <a:r>
              <a:rPr sz="1600" b="1" u="sng" spc="30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ve</a:t>
            </a:r>
            <a:r>
              <a:rPr sz="1600" b="1" u="sng" spc="229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görevler</a:t>
            </a:r>
            <a:r>
              <a:rPr sz="1600" b="1" spc="-1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yüklenmesidir.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3158" y="1470786"/>
            <a:ext cx="3851910" cy="27184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04470" marR="194310" indent="-3810" algn="ctr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Kadınların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erkeklere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göre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ikincil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görülmesi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b="1" u="sng" spc="6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TOPLUMSAL</a:t>
            </a:r>
            <a:r>
              <a:rPr sz="1600" b="1" u="sng" spc="15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35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CİNSİYET</a:t>
            </a:r>
            <a:r>
              <a:rPr sz="1600" b="1" spc="-35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EŞİTSİZLİĞİDİR.</a:t>
            </a:r>
            <a:endParaRPr sz="1600">
              <a:latin typeface="Tahoma"/>
              <a:cs typeface="Tahoma"/>
            </a:endParaRPr>
          </a:p>
          <a:p>
            <a:pPr marL="12700" marR="5080" indent="1270" algn="ctr">
              <a:lnSpc>
                <a:spcPts val="1730"/>
              </a:lnSpc>
              <a:spcBef>
                <a:spcPts val="1855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Kadınların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erkeklere</a:t>
            </a:r>
            <a:r>
              <a:rPr sz="16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göre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ikincilleştirildiği,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eşitsizliğe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sebep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olan 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söz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davranışlara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maruz</a:t>
            </a:r>
            <a:r>
              <a:rPr sz="16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bırakılması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CİNSİYETE</a:t>
            </a:r>
            <a:r>
              <a:rPr sz="1600" b="1" u="sng" spc="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DAYALI</a:t>
            </a:r>
            <a:r>
              <a:rPr sz="1600" b="1" u="sng" spc="-15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AYRIMCILIKTIR.</a:t>
            </a:r>
            <a:endParaRPr sz="1600">
              <a:latin typeface="Tahoma"/>
              <a:cs typeface="Tahoma"/>
            </a:endParaRPr>
          </a:p>
          <a:p>
            <a:pPr marL="86995" marR="79375" indent="635" algn="ctr">
              <a:lnSpc>
                <a:spcPts val="1730"/>
              </a:lnSpc>
              <a:spcBef>
                <a:spcPts val="1870"/>
              </a:spcBef>
            </a:pPr>
            <a:r>
              <a:rPr sz="1600" b="1" u="sng" spc="-25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CİNSİYET</a:t>
            </a:r>
            <a:r>
              <a:rPr sz="1600" b="1" u="sng" spc="-5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7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EŞİTSİZLİĞİ,</a:t>
            </a:r>
            <a:r>
              <a:rPr sz="1600" b="1" u="sng" spc="-4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GENELLİKLE</a:t>
            </a:r>
            <a:r>
              <a:rPr sz="1600" b="1" spc="-1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CİNSİYETE</a:t>
            </a:r>
            <a:r>
              <a:rPr sz="1600" b="1" u="sng" spc="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DAYALI</a:t>
            </a:r>
            <a:r>
              <a:rPr sz="1600" b="1" u="sng" spc="-15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 </a:t>
            </a:r>
            <a:r>
              <a:rPr sz="1600" b="1" u="sng" spc="-10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İŞBÖLÜMÜNÜN</a:t>
            </a:r>
            <a:r>
              <a:rPr sz="1600" b="1" spc="-10" dirty="0">
                <a:solidFill>
                  <a:srgbClr val="7C858B"/>
                </a:solidFill>
                <a:latin typeface="Tahoma"/>
                <a:cs typeface="Tahoma"/>
              </a:rPr>
              <a:t> </a:t>
            </a:r>
            <a:r>
              <a:rPr sz="1600" b="1" u="sng" spc="35" dirty="0">
                <a:solidFill>
                  <a:srgbClr val="7C858B"/>
                </a:solidFill>
                <a:uFill>
                  <a:solidFill>
                    <a:srgbClr val="7C858B"/>
                  </a:solidFill>
                </a:uFill>
                <a:latin typeface="Tahoma"/>
                <a:cs typeface="Tahoma"/>
              </a:rPr>
              <a:t>SONUCUDUR.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292" y="1928875"/>
            <a:ext cx="74441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75" dirty="0"/>
              <a:t>ÇOCUK</a:t>
            </a:r>
            <a:r>
              <a:rPr spc="-180" dirty="0"/>
              <a:t> </a:t>
            </a:r>
            <a:r>
              <a:rPr dirty="0"/>
              <a:t>VE</a:t>
            </a:r>
            <a:r>
              <a:rPr spc="-190" dirty="0"/>
              <a:t> </a:t>
            </a:r>
            <a:r>
              <a:rPr spc="-10" dirty="0"/>
              <a:t>SAVUNMASIZ</a:t>
            </a:r>
            <a:r>
              <a:rPr spc="-170" dirty="0"/>
              <a:t> </a:t>
            </a:r>
            <a:r>
              <a:rPr spc="80" dirty="0"/>
              <a:t>GRUPLARA</a:t>
            </a:r>
            <a:r>
              <a:rPr spc="-155" dirty="0"/>
              <a:t> </a:t>
            </a:r>
            <a:r>
              <a:rPr spc="-10" dirty="0"/>
              <a:t>YÖNELİK </a:t>
            </a:r>
            <a:r>
              <a:rPr dirty="0"/>
              <a:t>İHMAL</a:t>
            </a:r>
            <a:r>
              <a:rPr spc="-105" dirty="0"/>
              <a:t> </a:t>
            </a:r>
            <a:r>
              <a:rPr spc="50" dirty="0"/>
              <a:t>VE</a:t>
            </a:r>
            <a:r>
              <a:rPr spc="-90" dirty="0"/>
              <a:t> </a:t>
            </a:r>
            <a:r>
              <a:rPr spc="-10" dirty="0"/>
              <a:t>İSTİSMAR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9728" y="3313176"/>
            <a:ext cx="1361440" cy="1815464"/>
            <a:chOff x="7729728" y="3313176"/>
            <a:chExt cx="1361440" cy="1815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9728" y="3313176"/>
              <a:ext cx="1182624" cy="1441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0783" y="1209243"/>
            <a:ext cx="23622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Şiddet</a:t>
            </a:r>
            <a:r>
              <a:rPr sz="1400" b="1" spc="9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Önleme</a:t>
            </a:r>
            <a:r>
              <a:rPr sz="1400" b="1" spc="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10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İzleme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Merkezleri</a:t>
            </a:r>
            <a:r>
              <a:rPr sz="1400" b="1" spc="254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(ŞÖNİM)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783" y="1849882"/>
            <a:ext cx="21062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ASH</a:t>
            </a:r>
            <a:r>
              <a:rPr sz="1400" b="1" spc="10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313D47"/>
                </a:solidFill>
                <a:latin typeface="Tahoma"/>
                <a:cs typeface="Tahoma"/>
              </a:rPr>
              <a:t>İl</a:t>
            </a:r>
            <a:r>
              <a:rPr sz="1400" b="1" spc="1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Müdürlükleri</a:t>
            </a:r>
            <a:r>
              <a:rPr sz="1400" b="1" spc="1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Hizmet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Merkezleri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4657" y="1849882"/>
            <a:ext cx="6216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Sosyal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783" y="2703702"/>
            <a:ext cx="18446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solidFill>
                  <a:srgbClr val="313D47"/>
                </a:solidFill>
                <a:latin typeface="Tahoma"/>
                <a:cs typeface="Tahoma"/>
              </a:rPr>
              <a:t>ALO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183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Sosyal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Destek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Hattı</a:t>
            </a:r>
            <a:endParaRPr sz="14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7601" y="0"/>
            <a:ext cx="1873885" cy="30480"/>
            <a:chOff x="467601" y="0"/>
            <a:chExt cx="1873885" cy="30480"/>
          </a:xfrm>
        </p:grpSpPr>
        <p:sp>
          <p:nvSpPr>
            <p:cNvPr id="11" name="object 11"/>
            <p:cNvSpPr/>
            <p:nvPr/>
          </p:nvSpPr>
          <p:spPr>
            <a:xfrm>
              <a:off x="549402" y="28194"/>
              <a:ext cx="1791970" cy="0"/>
            </a:xfrm>
            <a:custGeom>
              <a:avLst/>
              <a:gdLst/>
              <a:ahLst/>
              <a:cxnLst/>
              <a:rect l="l" t="t" r="r" b="b"/>
              <a:pathLst>
                <a:path w="1791970">
                  <a:moveTo>
                    <a:pt x="0" y="0"/>
                  </a:moveTo>
                  <a:lnTo>
                    <a:pt x="1791589" y="0"/>
                  </a:lnTo>
                </a:path>
              </a:pathLst>
            </a:custGeom>
            <a:ln w="4012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601" y="0"/>
              <a:ext cx="48260" cy="29845"/>
            </a:xfrm>
            <a:custGeom>
              <a:avLst/>
              <a:gdLst/>
              <a:ahLst/>
              <a:cxnLst/>
              <a:rect l="l" t="t" r="r" b="b"/>
              <a:pathLst>
                <a:path w="48259" h="29845">
                  <a:moveTo>
                    <a:pt x="47777" y="0"/>
                  </a:moveTo>
                  <a:lnTo>
                    <a:pt x="0" y="0"/>
                  </a:lnTo>
                  <a:lnTo>
                    <a:pt x="0" y="29337"/>
                  </a:lnTo>
                  <a:lnTo>
                    <a:pt x="47777" y="29337"/>
                  </a:lnTo>
                  <a:lnTo>
                    <a:pt x="47777" y="0"/>
                  </a:lnTo>
                  <a:close/>
                </a:path>
              </a:pathLst>
            </a:custGeom>
            <a:solidFill>
              <a:srgbClr val="D90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30936" y="3774947"/>
            <a:ext cx="0" cy="325755"/>
          </a:xfrm>
          <a:custGeom>
            <a:avLst/>
            <a:gdLst/>
            <a:ahLst/>
            <a:cxnLst/>
            <a:rect l="l" t="t" r="r" b="b"/>
            <a:pathLst>
              <a:path h="325754">
                <a:moveTo>
                  <a:pt x="0" y="0"/>
                </a:moveTo>
                <a:lnTo>
                  <a:pt x="0" y="325742"/>
                </a:lnTo>
              </a:path>
            </a:pathLst>
          </a:custGeom>
          <a:ln w="3175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874264" y="1274063"/>
            <a:ext cx="3042285" cy="2828925"/>
            <a:chOff x="2874264" y="1274063"/>
            <a:chExt cx="3042285" cy="2828925"/>
          </a:xfrm>
        </p:grpSpPr>
        <p:sp>
          <p:nvSpPr>
            <p:cNvPr id="15" name="object 15"/>
            <p:cNvSpPr/>
            <p:nvPr/>
          </p:nvSpPr>
          <p:spPr>
            <a:xfrm>
              <a:off x="4378452" y="2232660"/>
              <a:ext cx="165735" cy="107950"/>
            </a:xfrm>
            <a:custGeom>
              <a:avLst/>
              <a:gdLst/>
              <a:ahLst/>
              <a:cxnLst/>
              <a:rect l="l" t="t" r="r" b="b"/>
              <a:pathLst>
                <a:path w="165735" h="107950">
                  <a:moveTo>
                    <a:pt x="1650" y="0"/>
                  </a:moveTo>
                  <a:lnTo>
                    <a:pt x="0" y="67182"/>
                  </a:lnTo>
                  <a:lnTo>
                    <a:pt x="16001" y="100202"/>
                  </a:lnTo>
                  <a:lnTo>
                    <a:pt x="66167" y="107822"/>
                  </a:lnTo>
                  <a:lnTo>
                    <a:pt x="165608" y="99821"/>
                  </a:lnTo>
                  <a:lnTo>
                    <a:pt x="153543" y="50545"/>
                  </a:lnTo>
                  <a:lnTo>
                    <a:pt x="100457" y="31876"/>
                  </a:lnTo>
                  <a:lnTo>
                    <a:pt x="62737" y="23875"/>
                  </a:lnTo>
                  <a:lnTo>
                    <a:pt x="37084" y="17906"/>
                  </a:lnTo>
                  <a:lnTo>
                    <a:pt x="17652" y="11175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DCC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1732" y="2276855"/>
              <a:ext cx="165735" cy="107950"/>
            </a:xfrm>
            <a:custGeom>
              <a:avLst/>
              <a:gdLst/>
              <a:ahLst/>
              <a:cxnLst/>
              <a:rect l="l" t="t" r="r" b="b"/>
              <a:pathLst>
                <a:path w="165735" h="107950">
                  <a:moveTo>
                    <a:pt x="1650" y="0"/>
                  </a:moveTo>
                  <a:lnTo>
                    <a:pt x="0" y="67182"/>
                  </a:lnTo>
                  <a:lnTo>
                    <a:pt x="16001" y="100202"/>
                  </a:lnTo>
                  <a:lnTo>
                    <a:pt x="66166" y="107823"/>
                  </a:lnTo>
                  <a:lnTo>
                    <a:pt x="165607" y="99821"/>
                  </a:lnTo>
                  <a:lnTo>
                    <a:pt x="153542" y="50545"/>
                  </a:lnTo>
                  <a:lnTo>
                    <a:pt x="100456" y="31876"/>
                  </a:lnTo>
                  <a:lnTo>
                    <a:pt x="62737" y="23875"/>
                  </a:lnTo>
                  <a:lnTo>
                    <a:pt x="37083" y="17906"/>
                  </a:lnTo>
                  <a:lnTo>
                    <a:pt x="17652" y="11175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D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7032" y="1661159"/>
              <a:ext cx="194563" cy="9410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65676" y="1898904"/>
              <a:ext cx="196215" cy="94615"/>
            </a:xfrm>
            <a:custGeom>
              <a:avLst/>
              <a:gdLst/>
              <a:ahLst/>
              <a:cxnLst/>
              <a:rect l="l" t="t" r="r" b="b"/>
              <a:pathLst>
                <a:path w="196214" h="94614">
                  <a:moveTo>
                    <a:pt x="144907" y="0"/>
                  </a:moveTo>
                  <a:lnTo>
                    <a:pt x="93090" y="1143"/>
                  </a:lnTo>
                  <a:lnTo>
                    <a:pt x="0" y="26543"/>
                  </a:lnTo>
                  <a:lnTo>
                    <a:pt x="14986" y="56768"/>
                  </a:lnTo>
                  <a:lnTo>
                    <a:pt x="29337" y="72262"/>
                  </a:lnTo>
                  <a:lnTo>
                    <a:pt x="51181" y="78612"/>
                  </a:lnTo>
                  <a:lnTo>
                    <a:pt x="88011" y="81025"/>
                  </a:lnTo>
                  <a:lnTo>
                    <a:pt x="155194" y="82550"/>
                  </a:lnTo>
                  <a:lnTo>
                    <a:pt x="175895" y="85725"/>
                  </a:lnTo>
                  <a:lnTo>
                    <a:pt x="195961" y="94106"/>
                  </a:lnTo>
                  <a:lnTo>
                    <a:pt x="172974" y="28575"/>
                  </a:lnTo>
                  <a:lnTo>
                    <a:pt x="144907" y="0"/>
                  </a:lnTo>
                  <a:close/>
                </a:path>
              </a:pathLst>
            </a:custGeom>
            <a:solidFill>
              <a:srgbClr val="D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2716" y="2813303"/>
              <a:ext cx="220345" cy="93345"/>
            </a:xfrm>
            <a:custGeom>
              <a:avLst/>
              <a:gdLst/>
              <a:ahLst/>
              <a:cxnLst/>
              <a:rect l="l" t="t" r="r" b="b"/>
              <a:pathLst>
                <a:path w="220345" h="93344">
                  <a:moveTo>
                    <a:pt x="220345" y="26797"/>
                  </a:moveTo>
                  <a:lnTo>
                    <a:pt x="219202" y="20066"/>
                  </a:lnTo>
                  <a:lnTo>
                    <a:pt x="210058" y="7493"/>
                  </a:lnTo>
                  <a:lnTo>
                    <a:pt x="186944" y="0"/>
                  </a:lnTo>
                  <a:lnTo>
                    <a:pt x="143129" y="8255"/>
                  </a:lnTo>
                  <a:lnTo>
                    <a:pt x="98044" y="23622"/>
                  </a:lnTo>
                  <a:lnTo>
                    <a:pt x="68707" y="31496"/>
                  </a:lnTo>
                  <a:lnTo>
                    <a:pt x="39751" y="33909"/>
                  </a:lnTo>
                  <a:lnTo>
                    <a:pt x="0" y="32639"/>
                  </a:lnTo>
                  <a:lnTo>
                    <a:pt x="79629" y="78359"/>
                  </a:lnTo>
                  <a:lnTo>
                    <a:pt x="129794" y="92964"/>
                  </a:lnTo>
                  <a:lnTo>
                    <a:pt x="169672" y="75692"/>
                  </a:lnTo>
                  <a:lnTo>
                    <a:pt x="213487" y="33909"/>
                  </a:lnTo>
                  <a:lnTo>
                    <a:pt x="220345" y="26797"/>
                  </a:lnTo>
                  <a:close/>
                </a:path>
              </a:pathLst>
            </a:custGeom>
            <a:solidFill>
              <a:srgbClr val="DCC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35552" y="2923031"/>
              <a:ext cx="219075" cy="93345"/>
            </a:xfrm>
            <a:custGeom>
              <a:avLst/>
              <a:gdLst/>
              <a:ahLst/>
              <a:cxnLst/>
              <a:rect l="l" t="t" r="r" b="b"/>
              <a:pathLst>
                <a:path w="219075" h="93344">
                  <a:moveTo>
                    <a:pt x="218821" y="26797"/>
                  </a:moveTo>
                  <a:lnTo>
                    <a:pt x="217678" y="20066"/>
                  </a:lnTo>
                  <a:lnTo>
                    <a:pt x="208534" y="7493"/>
                  </a:lnTo>
                  <a:lnTo>
                    <a:pt x="185674" y="0"/>
                  </a:lnTo>
                  <a:lnTo>
                    <a:pt x="142113" y="8255"/>
                  </a:lnTo>
                  <a:lnTo>
                    <a:pt x="97409" y="23622"/>
                  </a:lnTo>
                  <a:lnTo>
                    <a:pt x="68199" y="31496"/>
                  </a:lnTo>
                  <a:lnTo>
                    <a:pt x="39497" y="33909"/>
                  </a:lnTo>
                  <a:lnTo>
                    <a:pt x="0" y="32639"/>
                  </a:lnTo>
                  <a:lnTo>
                    <a:pt x="79121" y="78359"/>
                  </a:lnTo>
                  <a:lnTo>
                    <a:pt x="128905" y="92964"/>
                  </a:lnTo>
                  <a:lnTo>
                    <a:pt x="168402" y="75692"/>
                  </a:lnTo>
                  <a:lnTo>
                    <a:pt x="211963" y="33909"/>
                  </a:lnTo>
                  <a:lnTo>
                    <a:pt x="218821" y="26797"/>
                  </a:lnTo>
                  <a:close/>
                </a:path>
              </a:pathLst>
            </a:custGeom>
            <a:solidFill>
              <a:srgbClr val="D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83280" y="2505455"/>
              <a:ext cx="219075" cy="93345"/>
            </a:xfrm>
            <a:custGeom>
              <a:avLst/>
              <a:gdLst/>
              <a:ahLst/>
              <a:cxnLst/>
              <a:rect l="l" t="t" r="r" b="b"/>
              <a:pathLst>
                <a:path w="219075" h="93344">
                  <a:moveTo>
                    <a:pt x="218821" y="26797"/>
                  </a:moveTo>
                  <a:lnTo>
                    <a:pt x="217678" y="20066"/>
                  </a:lnTo>
                  <a:lnTo>
                    <a:pt x="208534" y="7493"/>
                  </a:lnTo>
                  <a:lnTo>
                    <a:pt x="185674" y="0"/>
                  </a:lnTo>
                  <a:lnTo>
                    <a:pt x="142113" y="8255"/>
                  </a:lnTo>
                  <a:lnTo>
                    <a:pt x="97409" y="23622"/>
                  </a:lnTo>
                  <a:lnTo>
                    <a:pt x="68199" y="31496"/>
                  </a:lnTo>
                  <a:lnTo>
                    <a:pt x="39497" y="33909"/>
                  </a:lnTo>
                  <a:lnTo>
                    <a:pt x="0" y="32639"/>
                  </a:lnTo>
                  <a:lnTo>
                    <a:pt x="79121" y="78359"/>
                  </a:lnTo>
                  <a:lnTo>
                    <a:pt x="128905" y="92964"/>
                  </a:lnTo>
                  <a:lnTo>
                    <a:pt x="168402" y="75692"/>
                  </a:lnTo>
                  <a:lnTo>
                    <a:pt x="211963" y="33909"/>
                  </a:lnTo>
                  <a:lnTo>
                    <a:pt x="218821" y="26797"/>
                  </a:lnTo>
                  <a:close/>
                </a:path>
              </a:pathLst>
            </a:custGeom>
            <a:solidFill>
              <a:srgbClr val="DCC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1356" y="2412491"/>
              <a:ext cx="218821" cy="929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87240" y="1853183"/>
              <a:ext cx="217804" cy="103505"/>
            </a:xfrm>
            <a:custGeom>
              <a:avLst/>
              <a:gdLst/>
              <a:ahLst/>
              <a:cxnLst/>
              <a:rect l="l" t="t" r="r" b="b"/>
              <a:pathLst>
                <a:path w="217804" h="103505">
                  <a:moveTo>
                    <a:pt x="102108" y="0"/>
                  </a:moveTo>
                  <a:lnTo>
                    <a:pt x="59055" y="19812"/>
                  </a:lnTo>
                  <a:lnTo>
                    <a:pt x="0" y="75818"/>
                  </a:lnTo>
                  <a:lnTo>
                    <a:pt x="35560" y="95249"/>
                  </a:lnTo>
                  <a:lnTo>
                    <a:pt x="59689" y="103250"/>
                  </a:lnTo>
                  <a:lnTo>
                    <a:pt x="82550" y="100837"/>
                  </a:lnTo>
                  <a:lnTo>
                    <a:pt x="115824" y="89280"/>
                  </a:lnTo>
                  <a:lnTo>
                    <a:pt x="173736" y="66293"/>
                  </a:lnTo>
                  <a:lnTo>
                    <a:pt x="194437" y="61594"/>
                  </a:lnTo>
                  <a:lnTo>
                    <a:pt x="217297" y="60705"/>
                  </a:lnTo>
                  <a:lnTo>
                    <a:pt x="147955" y="13842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DCC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35552" y="2078736"/>
              <a:ext cx="217804" cy="103505"/>
            </a:xfrm>
            <a:custGeom>
              <a:avLst/>
              <a:gdLst/>
              <a:ahLst/>
              <a:cxnLst/>
              <a:rect l="l" t="t" r="r" b="b"/>
              <a:pathLst>
                <a:path w="217804" h="103505">
                  <a:moveTo>
                    <a:pt x="102108" y="0"/>
                  </a:moveTo>
                  <a:lnTo>
                    <a:pt x="59055" y="19812"/>
                  </a:lnTo>
                  <a:lnTo>
                    <a:pt x="0" y="75818"/>
                  </a:lnTo>
                  <a:lnTo>
                    <a:pt x="35560" y="95250"/>
                  </a:lnTo>
                  <a:lnTo>
                    <a:pt x="59689" y="103250"/>
                  </a:lnTo>
                  <a:lnTo>
                    <a:pt x="82550" y="100837"/>
                  </a:lnTo>
                  <a:lnTo>
                    <a:pt x="115824" y="89281"/>
                  </a:lnTo>
                  <a:lnTo>
                    <a:pt x="173736" y="66293"/>
                  </a:lnTo>
                  <a:lnTo>
                    <a:pt x="194437" y="61594"/>
                  </a:lnTo>
                  <a:lnTo>
                    <a:pt x="217297" y="60706"/>
                  </a:lnTo>
                  <a:lnTo>
                    <a:pt x="147955" y="13843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D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1356" y="2691383"/>
              <a:ext cx="219075" cy="94615"/>
            </a:xfrm>
            <a:custGeom>
              <a:avLst/>
              <a:gdLst/>
              <a:ahLst/>
              <a:cxnLst/>
              <a:rect l="l" t="t" r="r" b="b"/>
              <a:pathLst>
                <a:path w="219075" h="94614">
                  <a:moveTo>
                    <a:pt x="86233" y="0"/>
                  </a:moveTo>
                  <a:lnTo>
                    <a:pt x="47625" y="17653"/>
                  </a:lnTo>
                  <a:lnTo>
                    <a:pt x="0" y="68072"/>
                  </a:lnTo>
                  <a:lnTo>
                    <a:pt x="1778" y="74803"/>
                  </a:lnTo>
                  <a:lnTo>
                    <a:pt x="10922" y="86995"/>
                  </a:lnTo>
                  <a:lnTo>
                    <a:pt x="34417" y="94107"/>
                  </a:lnTo>
                  <a:lnTo>
                    <a:pt x="77597" y="84582"/>
                  </a:lnTo>
                  <a:lnTo>
                    <a:pt x="121158" y="68072"/>
                  </a:lnTo>
                  <a:lnTo>
                    <a:pt x="150495" y="59436"/>
                  </a:lnTo>
                  <a:lnTo>
                    <a:pt x="178689" y="56261"/>
                  </a:lnTo>
                  <a:lnTo>
                    <a:pt x="218821" y="56261"/>
                  </a:lnTo>
                  <a:lnTo>
                    <a:pt x="136779" y="12954"/>
                  </a:lnTo>
                  <a:lnTo>
                    <a:pt x="86233" y="0"/>
                  </a:lnTo>
                  <a:close/>
                </a:path>
              </a:pathLst>
            </a:custGeom>
            <a:solidFill>
              <a:srgbClr val="DCC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7916" y="2936747"/>
              <a:ext cx="219075" cy="94615"/>
            </a:xfrm>
            <a:custGeom>
              <a:avLst/>
              <a:gdLst/>
              <a:ahLst/>
              <a:cxnLst/>
              <a:rect l="l" t="t" r="r" b="b"/>
              <a:pathLst>
                <a:path w="219075" h="94614">
                  <a:moveTo>
                    <a:pt x="86232" y="0"/>
                  </a:moveTo>
                  <a:lnTo>
                    <a:pt x="47625" y="17652"/>
                  </a:lnTo>
                  <a:lnTo>
                    <a:pt x="0" y="68071"/>
                  </a:lnTo>
                  <a:lnTo>
                    <a:pt x="1777" y="74802"/>
                  </a:lnTo>
                  <a:lnTo>
                    <a:pt x="10921" y="86994"/>
                  </a:lnTo>
                  <a:lnTo>
                    <a:pt x="34416" y="94106"/>
                  </a:lnTo>
                  <a:lnTo>
                    <a:pt x="77596" y="84581"/>
                  </a:lnTo>
                  <a:lnTo>
                    <a:pt x="121157" y="68071"/>
                  </a:lnTo>
                  <a:lnTo>
                    <a:pt x="150494" y="59435"/>
                  </a:lnTo>
                  <a:lnTo>
                    <a:pt x="178688" y="56260"/>
                  </a:lnTo>
                  <a:lnTo>
                    <a:pt x="218820" y="56260"/>
                  </a:lnTo>
                  <a:lnTo>
                    <a:pt x="136779" y="12953"/>
                  </a:lnTo>
                  <a:lnTo>
                    <a:pt x="86232" y="0"/>
                  </a:lnTo>
                  <a:close/>
                </a:path>
              </a:pathLst>
            </a:custGeom>
            <a:solidFill>
              <a:srgbClr val="D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5276" y="2561844"/>
              <a:ext cx="154940" cy="144780"/>
            </a:xfrm>
            <a:custGeom>
              <a:avLst/>
              <a:gdLst/>
              <a:ahLst/>
              <a:cxnLst/>
              <a:rect l="l" t="t" r="r" b="b"/>
              <a:pathLst>
                <a:path w="154939" h="144780">
                  <a:moveTo>
                    <a:pt x="64770" y="0"/>
                  </a:moveTo>
                  <a:lnTo>
                    <a:pt x="11429" y="55753"/>
                  </a:lnTo>
                  <a:lnTo>
                    <a:pt x="0" y="89407"/>
                  </a:lnTo>
                  <a:lnTo>
                    <a:pt x="36195" y="114300"/>
                  </a:lnTo>
                  <a:lnTo>
                    <a:pt x="126746" y="144399"/>
                  </a:lnTo>
                  <a:lnTo>
                    <a:pt x="147954" y="116712"/>
                  </a:lnTo>
                  <a:lnTo>
                    <a:pt x="154812" y="98932"/>
                  </a:lnTo>
                  <a:lnTo>
                    <a:pt x="146812" y="83438"/>
                  </a:lnTo>
                  <a:lnTo>
                    <a:pt x="124460" y="63245"/>
                  </a:lnTo>
                  <a:lnTo>
                    <a:pt x="98678" y="42672"/>
                  </a:lnTo>
                  <a:lnTo>
                    <a:pt x="80899" y="28067"/>
                  </a:lnTo>
                  <a:lnTo>
                    <a:pt x="69976" y="15367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DCC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35068" y="1996440"/>
              <a:ext cx="154940" cy="144780"/>
            </a:xfrm>
            <a:custGeom>
              <a:avLst/>
              <a:gdLst/>
              <a:ahLst/>
              <a:cxnLst/>
              <a:rect l="l" t="t" r="r" b="b"/>
              <a:pathLst>
                <a:path w="154939" h="144780">
                  <a:moveTo>
                    <a:pt x="64770" y="0"/>
                  </a:moveTo>
                  <a:lnTo>
                    <a:pt x="11430" y="55753"/>
                  </a:lnTo>
                  <a:lnTo>
                    <a:pt x="0" y="89408"/>
                  </a:lnTo>
                  <a:lnTo>
                    <a:pt x="36195" y="114300"/>
                  </a:lnTo>
                  <a:lnTo>
                    <a:pt x="126746" y="144399"/>
                  </a:lnTo>
                  <a:lnTo>
                    <a:pt x="147955" y="116712"/>
                  </a:lnTo>
                  <a:lnTo>
                    <a:pt x="154812" y="98933"/>
                  </a:lnTo>
                  <a:lnTo>
                    <a:pt x="146812" y="83439"/>
                  </a:lnTo>
                  <a:lnTo>
                    <a:pt x="124460" y="63246"/>
                  </a:lnTo>
                  <a:lnTo>
                    <a:pt x="98679" y="42672"/>
                  </a:lnTo>
                  <a:lnTo>
                    <a:pt x="80899" y="28067"/>
                  </a:lnTo>
                  <a:lnTo>
                    <a:pt x="69977" y="15367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DCAC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5952" y="1467611"/>
              <a:ext cx="1526540" cy="1593850"/>
            </a:xfrm>
            <a:custGeom>
              <a:avLst/>
              <a:gdLst/>
              <a:ahLst/>
              <a:cxnLst/>
              <a:rect l="l" t="t" r="r" b="b"/>
              <a:pathLst>
                <a:path w="1526539" h="1593850">
                  <a:moveTo>
                    <a:pt x="171577" y="1399921"/>
                  </a:moveTo>
                  <a:lnTo>
                    <a:pt x="164719" y="1386840"/>
                  </a:lnTo>
                  <a:lnTo>
                    <a:pt x="159004" y="1381252"/>
                  </a:lnTo>
                  <a:lnTo>
                    <a:pt x="74041" y="1371346"/>
                  </a:lnTo>
                  <a:lnTo>
                    <a:pt x="28702" y="1378458"/>
                  </a:lnTo>
                  <a:lnTo>
                    <a:pt x="9144" y="1412621"/>
                  </a:lnTo>
                  <a:lnTo>
                    <a:pt x="0" y="1482725"/>
                  </a:lnTo>
                  <a:lnTo>
                    <a:pt x="26924" y="1462913"/>
                  </a:lnTo>
                  <a:lnTo>
                    <a:pt x="48768" y="1450975"/>
                  </a:lnTo>
                  <a:lnTo>
                    <a:pt x="77470" y="1441958"/>
                  </a:lnTo>
                  <a:lnTo>
                    <a:pt x="123952" y="1431544"/>
                  </a:lnTo>
                  <a:lnTo>
                    <a:pt x="162941" y="1416177"/>
                  </a:lnTo>
                  <a:lnTo>
                    <a:pt x="171577" y="1399921"/>
                  </a:lnTo>
                  <a:close/>
                </a:path>
                <a:path w="1526539" h="1593850">
                  <a:moveTo>
                    <a:pt x="410845" y="1201674"/>
                  </a:moveTo>
                  <a:lnTo>
                    <a:pt x="363855" y="1151763"/>
                  </a:lnTo>
                  <a:lnTo>
                    <a:pt x="325374" y="1133983"/>
                  </a:lnTo>
                  <a:lnTo>
                    <a:pt x="275971" y="1147064"/>
                  </a:lnTo>
                  <a:lnTo>
                    <a:pt x="195072" y="1189863"/>
                  </a:lnTo>
                  <a:lnTo>
                    <a:pt x="234696" y="1190244"/>
                  </a:lnTo>
                  <a:lnTo>
                    <a:pt x="262255" y="1193038"/>
                  </a:lnTo>
                  <a:lnTo>
                    <a:pt x="290957" y="1201674"/>
                  </a:lnTo>
                  <a:lnTo>
                    <a:pt x="334010" y="1217930"/>
                  </a:lnTo>
                  <a:lnTo>
                    <a:pt x="376428" y="1227455"/>
                  </a:lnTo>
                  <a:lnTo>
                    <a:pt x="399415" y="1220724"/>
                  </a:lnTo>
                  <a:lnTo>
                    <a:pt x="409194" y="1208405"/>
                  </a:lnTo>
                  <a:lnTo>
                    <a:pt x="410845" y="1201674"/>
                  </a:lnTo>
                  <a:close/>
                </a:path>
                <a:path w="1526539" h="1593850">
                  <a:moveTo>
                    <a:pt x="573278" y="800608"/>
                  </a:moveTo>
                  <a:lnTo>
                    <a:pt x="566420" y="787527"/>
                  </a:lnTo>
                  <a:lnTo>
                    <a:pt x="560705" y="781939"/>
                  </a:lnTo>
                  <a:lnTo>
                    <a:pt x="475742" y="772033"/>
                  </a:lnTo>
                  <a:lnTo>
                    <a:pt x="430911" y="779272"/>
                  </a:lnTo>
                  <a:lnTo>
                    <a:pt x="410845" y="813308"/>
                  </a:lnTo>
                  <a:lnTo>
                    <a:pt x="401701" y="883412"/>
                  </a:lnTo>
                  <a:lnTo>
                    <a:pt x="428625" y="863600"/>
                  </a:lnTo>
                  <a:lnTo>
                    <a:pt x="450469" y="851789"/>
                  </a:lnTo>
                  <a:lnTo>
                    <a:pt x="479171" y="842645"/>
                  </a:lnTo>
                  <a:lnTo>
                    <a:pt x="525653" y="831977"/>
                  </a:lnTo>
                  <a:lnTo>
                    <a:pt x="564642" y="816864"/>
                  </a:lnTo>
                  <a:lnTo>
                    <a:pt x="573278" y="800608"/>
                  </a:lnTo>
                  <a:close/>
                </a:path>
                <a:path w="1526539" h="1593850">
                  <a:moveTo>
                    <a:pt x="762127" y="1525905"/>
                  </a:moveTo>
                  <a:lnTo>
                    <a:pt x="714502" y="1475994"/>
                  </a:lnTo>
                  <a:lnTo>
                    <a:pt x="676529" y="1458214"/>
                  </a:lnTo>
                  <a:lnTo>
                    <a:pt x="627253" y="1471295"/>
                  </a:lnTo>
                  <a:lnTo>
                    <a:pt x="545719" y="1514094"/>
                  </a:lnTo>
                  <a:lnTo>
                    <a:pt x="585343" y="1514475"/>
                  </a:lnTo>
                  <a:lnTo>
                    <a:pt x="613410" y="1517650"/>
                  </a:lnTo>
                  <a:lnTo>
                    <a:pt x="642112" y="1525905"/>
                  </a:lnTo>
                  <a:lnTo>
                    <a:pt x="685165" y="1542161"/>
                  </a:lnTo>
                  <a:lnTo>
                    <a:pt x="727710" y="1551686"/>
                  </a:lnTo>
                  <a:lnTo>
                    <a:pt x="750570" y="1544955"/>
                  </a:lnTo>
                  <a:lnTo>
                    <a:pt x="759841" y="1532636"/>
                  </a:lnTo>
                  <a:lnTo>
                    <a:pt x="762127" y="1525905"/>
                  </a:lnTo>
                  <a:close/>
                </a:path>
                <a:path w="1526539" h="1593850">
                  <a:moveTo>
                    <a:pt x="1291717" y="1593723"/>
                  </a:moveTo>
                  <a:lnTo>
                    <a:pt x="1282573" y="1523492"/>
                  </a:lnTo>
                  <a:lnTo>
                    <a:pt x="1263015" y="1489456"/>
                  </a:lnTo>
                  <a:lnTo>
                    <a:pt x="1217676" y="1482344"/>
                  </a:lnTo>
                  <a:lnTo>
                    <a:pt x="1132840" y="1492250"/>
                  </a:lnTo>
                  <a:lnTo>
                    <a:pt x="1127125" y="1497838"/>
                  </a:lnTo>
                  <a:lnTo>
                    <a:pt x="1120140" y="1510919"/>
                  </a:lnTo>
                  <a:lnTo>
                    <a:pt x="1128776" y="1527175"/>
                  </a:lnTo>
                  <a:lnTo>
                    <a:pt x="1167765" y="1542161"/>
                  </a:lnTo>
                  <a:lnTo>
                    <a:pt x="1214247" y="1552829"/>
                  </a:lnTo>
                  <a:lnTo>
                    <a:pt x="1242949" y="1561592"/>
                  </a:lnTo>
                  <a:lnTo>
                    <a:pt x="1264793" y="1573911"/>
                  </a:lnTo>
                  <a:lnTo>
                    <a:pt x="1291717" y="1593723"/>
                  </a:lnTo>
                  <a:close/>
                </a:path>
                <a:path w="1526539" h="1593850">
                  <a:moveTo>
                    <a:pt x="1428369" y="28194"/>
                  </a:moveTo>
                  <a:lnTo>
                    <a:pt x="1422019" y="15113"/>
                  </a:lnTo>
                  <a:lnTo>
                    <a:pt x="1416304" y="9906"/>
                  </a:lnTo>
                  <a:lnTo>
                    <a:pt x="1331341" y="0"/>
                  </a:lnTo>
                  <a:lnTo>
                    <a:pt x="1286002" y="7112"/>
                  </a:lnTo>
                  <a:lnTo>
                    <a:pt x="1266571" y="40767"/>
                  </a:lnTo>
                  <a:lnTo>
                    <a:pt x="1256792" y="111379"/>
                  </a:lnTo>
                  <a:lnTo>
                    <a:pt x="1284351" y="91186"/>
                  </a:lnTo>
                  <a:lnTo>
                    <a:pt x="1306068" y="79248"/>
                  </a:lnTo>
                  <a:lnTo>
                    <a:pt x="1334770" y="70612"/>
                  </a:lnTo>
                  <a:lnTo>
                    <a:pt x="1381252" y="59817"/>
                  </a:lnTo>
                  <a:lnTo>
                    <a:pt x="1420368" y="44831"/>
                  </a:lnTo>
                  <a:lnTo>
                    <a:pt x="1428369" y="28194"/>
                  </a:lnTo>
                  <a:close/>
                </a:path>
                <a:path w="1526539" h="1593850">
                  <a:moveTo>
                    <a:pt x="1526413" y="1195832"/>
                  </a:moveTo>
                  <a:lnTo>
                    <a:pt x="1479423" y="1145794"/>
                  </a:lnTo>
                  <a:lnTo>
                    <a:pt x="1440942" y="1128014"/>
                  </a:lnTo>
                  <a:lnTo>
                    <a:pt x="1391666" y="1141095"/>
                  </a:lnTo>
                  <a:lnTo>
                    <a:pt x="1310640" y="1183894"/>
                  </a:lnTo>
                  <a:lnTo>
                    <a:pt x="1350264" y="1184275"/>
                  </a:lnTo>
                  <a:lnTo>
                    <a:pt x="1377823" y="1187069"/>
                  </a:lnTo>
                  <a:lnTo>
                    <a:pt x="1406525" y="1195832"/>
                  </a:lnTo>
                  <a:lnTo>
                    <a:pt x="1449578" y="1212088"/>
                  </a:lnTo>
                  <a:lnTo>
                    <a:pt x="1491996" y="1221486"/>
                  </a:lnTo>
                  <a:lnTo>
                    <a:pt x="1515618" y="1214755"/>
                  </a:lnTo>
                  <a:lnTo>
                    <a:pt x="1524762" y="1202563"/>
                  </a:lnTo>
                  <a:lnTo>
                    <a:pt x="1526413" y="1195832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11524" y="2645663"/>
              <a:ext cx="124460" cy="66675"/>
            </a:xfrm>
            <a:custGeom>
              <a:avLst/>
              <a:gdLst/>
              <a:ahLst/>
              <a:cxnLst/>
              <a:rect l="l" t="t" r="r" b="b"/>
              <a:pathLst>
                <a:path w="124460" h="66675">
                  <a:moveTo>
                    <a:pt x="56387" y="0"/>
                  </a:moveTo>
                  <a:lnTo>
                    <a:pt x="0" y="762"/>
                  </a:lnTo>
                  <a:lnTo>
                    <a:pt x="1777" y="44704"/>
                  </a:lnTo>
                  <a:lnTo>
                    <a:pt x="15493" y="65150"/>
                  </a:lnTo>
                  <a:lnTo>
                    <a:pt x="52450" y="66675"/>
                  </a:lnTo>
                  <a:lnTo>
                    <a:pt x="124333" y="55244"/>
                  </a:lnTo>
                  <a:lnTo>
                    <a:pt x="107061" y="21971"/>
                  </a:lnTo>
                  <a:lnTo>
                    <a:pt x="88137" y="5080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39440" y="2673095"/>
              <a:ext cx="671830" cy="457200"/>
            </a:xfrm>
            <a:custGeom>
              <a:avLst/>
              <a:gdLst/>
              <a:ahLst/>
              <a:cxnLst/>
              <a:rect l="l" t="t" r="r" b="b"/>
              <a:pathLst>
                <a:path w="671829" h="457200">
                  <a:moveTo>
                    <a:pt x="166624" y="362458"/>
                  </a:moveTo>
                  <a:lnTo>
                    <a:pt x="68961" y="352171"/>
                  </a:lnTo>
                  <a:lnTo>
                    <a:pt x="18923" y="358902"/>
                  </a:lnTo>
                  <a:lnTo>
                    <a:pt x="1143" y="390652"/>
                  </a:lnTo>
                  <a:lnTo>
                    <a:pt x="0" y="456819"/>
                  </a:lnTo>
                  <a:lnTo>
                    <a:pt x="16129" y="446151"/>
                  </a:lnTo>
                  <a:lnTo>
                    <a:pt x="35560" y="439801"/>
                  </a:lnTo>
                  <a:lnTo>
                    <a:pt x="61468" y="434594"/>
                  </a:lnTo>
                  <a:lnTo>
                    <a:pt x="99314" y="427863"/>
                  </a:lnTo>
                  <a:lnTo>
                    <a:pt x="133858" y="419989"/>
                  </a:lnTo>
                  <a:lnTo>
                    <a:pt x="152781" y="410464"/>
                  </a:lnTo>
                  <a:lnTo>
                    <a:pt x="161417" y="393446"/>
                  </a:lnTo>
                  <a:lnTo>
                    <a:pt x="166624" y="362458"/>
                  </a:lnTo>
                  <a:close/>
                </a:path>
                <a:path w="671829" h="457200">
                  <a:moveTo>
                    <a:pt x="671449" y="9906"/>
                  </a:moveTo>
                  <a:lnTo>
                    <a:pt x="573786" y="0"/>
                  </a:lnTo>
                  <a:lnTo>
                    <a:pt x="523748" y="6350"/>
                  </a:lnTo>
                  <a:lnTo>
                    <a:pt x="505968" y="37973"/>
                  </a:lnTo>
                  <a:lnTo>
                    <a:pt x="504825" y="104140"/>
                  </a:lnTo>
                  <a:lnTo>
                    <a:pt x="521462" y="93472"/>
                  </a:lnTo>
                  <a:lnTo>
                    <a:pt x="540512" y="87122"/>
                  </a:lnTo>
                  <a:lnTo>
                    <a:pt x="566928" y="82042"/>
                  </a:lnTo>
                  <a:lnTo>
                    <a:pt x="604266" y="75311"/>
                  </a:lnTo>
                  <a:lnTo>
                    <a:pt x="639191" y="67310"/>
                  </a:lnTo>
                  <a:lnTo>
                    <a:pt x="657606" y="57785"/>
                  </a:lnTo>
                  <a:lnTo>
                    <a:pt x="666242" y="40767"/>
                  </a:lnTo>
                  <a:lnTo>
                    <a:pt x="671449" y="9906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7348" y="2928619"/>
              <a:ext cx="166497" cy="10464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40936" y="2229611"/>
              <a:ext cx="215900" cy="94615"/>
            </a:xfrm>
            <a:custGeom>
              <a:avLst/>
              <a:gdLst/>
              <a:ahLst/>
              <a:cxnLst/>
              <a:rect l="l" t="t" r="r" b="b"/>
              <a:pathLst>
                <a:path w="215900" h="94614">
                  <a:moveTo>
                    <a:pt x="130301" y="0"/>
                  </a:moveTo>
                  <a:lnTo>
                    <a:pt x="80899" y="12700"/>
                  </a:lnTo>
                  <a:lnTo>
                    <a:pt x="0" y="56261"/>
                  </a:lnTo>
                  <a:lnTo>
                    <a:pt x="38988" y="56261"/>
                  </a:lnTo>
                  <a:lnTo>
                    <a:pt x="67183" y="59436"/>
                  </a:lnTo>
                  <a:lnTo>
                    <a:pt x="95885" y="67818"/>
                  </a:lnTo>
                  <a:lnTo>
                    <a:pt x="138937" y="84581"/>
                  </a:lnTo>
                  <a:lnTo>
                    <a:pt x="181355" y="94106"/>
                  </a:lnTo>
                  <a:lnTo>
                    <a:pt x="204342" y="86868"/>
                  </a:lnTo>
                  <a:lnTo>
                    <a:pt x="214122" y="74549"/>
                  </a:lnTo>
                  <a:lnTo>
                    <a:pt x="215773" y="68199"/>
                  </a:lnTo>
                  <a:lnTo>
                    <a:pt x="168783" y="17906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72584" y="2308860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89" h="66675">
                  <a:moveTo>
                    <a:pt x="55752" y="0"/>
                  </a:moveTo>
                  <a:lnTo>
                    <a:pt x="0" y="762"/>
                  </a:lnTo>
                  <a:lnTo>
                    <a:pt x="1650" y="44703"/>
                  </a:lnTo>
                  <a:lnTo>
                    <a:pt x="15366" y="65150"/>
                  </a:lnTo>
                  <a:lnTo>
                    <a:pt x="51815" y="66675"/>
                  </a:lnTo>
                  <a:lnTo>
                    <a:pt x="122936" y="55244"/>
                  </a:lnTo>
                  <a:lnTo>
                    <a:pt x="105790" y="21970"/>
                  </a:lnTo>
                  <a:lnTo>
                    <a:pt x="86994" y="5079"/>
                  </a:lnTo>
                  <a:lnTo>
                    <a:pt x="55752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65320" y="2302763"/>
              <a:ext cx="167005" cy="103505"/>
            </a:xfrm>
            <a:custGeom>
              <a:avLst/>
              <a:gdLst/>
              <a:ahLst/>
              <a:cxnLst/>
              <a:rect l="l" t="t" r="r" b="b"/>
              <a:pathLst>
                <a:path w="167004" h="103505">
                  <a:moveTo>
                    <a:pt x="69087" y="0"/>
                  </a:moveTo>
                  <a:lnTo>
                    <a:pt x="19050" y="6223"/>
                  </a:lnTo>
                  <a:lnTo>
                    <a:pt x="1142" y="37718"/>
                  </a:lnTo>
                  <a:lnTo>
                    <a:pt x="0" y="103250"/>
                  </a:lnTo>
                  <a:lnTo>
                    <a:pt x="16128" y="92583"/>
                  </a:lnTo>
                  <a:lnTo>
                    <a:pt x="35687" y="86360"/>
                  </a:lnTo>
                  <a:lnTo>
                    <a:pt x="61594" y="81280"/>
                  </a:lnTo>
                  <a:lnTo>
                    <a:pt x="99694" y="74549"/>
                  </a:lnTo>
                  <a:lnTo>
                    <a:pt x="134238" y="66675"/>
                  </a:lnTo>
                  <a:lnTo>
                    <a:pt x="153288" y="57277"/>
                  </a:lnTo>
                  <a:lnTo>
                    <a:pt x="161925" y="40386"/>
                  </a:lnTo>
                  <a:lnTo>
                    <a:pt x="167004" y="9779"/>
                  </a:lnTo>
                  <a:lnTo>
                    <a:pt x="69087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56404" y="1740408"/>
              <a:ext cx="215900" cy="94615"/>
            </a:xfrm>
            <a:custGeom>
              <a:avLst/>
              <a:gdLst/>
              <a:ahLst/>
              <a:cxnLst/>
              <a:rect l="l" t="t" r="r" b="b"/>
              <a:pathLst>
                <a:path w="215900" h="94614">
                  <a:moveTo>
                    <a:pt x="130301" y="0"/>
                  </a:moveTo>
                  <a:lnTo>
                    <a:pt x="80899" y="12700"/>
                  </a:lnTo>
                  <a:lnTo>
                    <a:pt x="0" y="56261"/>
                  </a:lnTo>
                  <a:lnTo>
                    <a:pt x="38988" y="56261"/>
                  </a:lnTo>
                  <a:lnTo>
                    <a:pt x="67183" y="59436"/>
                  </a:lnTo>
                  <a:lnTo>
                    <a:pt x="95885" y="67817"/>
                  </a:lnTo>
                  <a:lnTo>
                    <a:pt x="138937" y="84581"/>
                  </a:lnTo>
                  <a:lnTo>
                    <a:pt x="181356" y="94106"/>
                  </a:lnTo>
                  <a:lnTo>
                    <a:pt x="204343" y="86867"/>
                  </a:lnTo>
                  <a:lnTo>
                    <a:pt x="214122" y="74549"/>
                  </a:lnTo>
                  <a:lnTo>
                    <a:pt x="215773" y="68199"/>
                  </a:lnTo>
                  <a:lnTo>
                    <a:pt x="168783" y="17906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88052" y="1819655"/>
              <a:ext cx="124460" cy="66675"/>
            </a:xfrm>
            <a:custGeom>
              <a:avLst/>
              <a:gdLst/>
              <a:ahLst/>
              <a:cxnLst/>
              <a:rect l="l" t="t" r="r" b="b"/>
              <a:pathLst>
                <a:path w="124460" h="66675">
                  <a:moveTo>
                    <a:pt x="56387" y="0"/>
                  </a:moveTo>
                  <a:lnTo>
                    <a:pt x="0" y="762"/>
                  </a:lnTo>
                  <a:lnTo>
                    <a:pt x="1777" y="44704"/>
                  </a:lnTo>
                  <a:lnTo>
                    <a:pt x="15494" y="65151"/>
                  </a:lnTo>
                  <a:lnTo>
                    <a:pt x="52450" y="66675"/>
                  </a:lnTo>
                  <a:lnTo>
                    <a:pt x="124333" y="55245"/>
                  </a:lnTo>
                  <a:lnTo>
                    <a:pt x="107061" y="21971"/>
                  </a:lnTo>
                  <a:lnTo>
                    <a:pt x="88137" y="5080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80788" y="1812036"/>
              <a:ext cx="167005" cy="104775"/>
            </a:xfrm>
            <a:custGeom>
              <a:avLst/>
              <a:gdLst/>
              <a:ahLst/>
              <a:cxnLst/>
              <a:rect l="l" t="t" r="r" b="b"/>
              <a:pathLst>
                <a:path w="167004" h="104775">
                  <a:moveTo>
                    <a:pt x="69087" y="0"/>
                  </a:moveTo>
                  <a:lnTo>
                    <a:pt x="19050" y="6350"/>
                  </a:lnTo>
                  <a:lnTo>
                    <a:pt x="1142" y="38226"/>
                  </a:lnTo>
                  <a:lnTo>
                    <a:pt x="0" y="104775"/>
                  </a:lnTo>
                  <a:lnTo>
                    <a:pt x="16128" y="93980"/>
                  </a:lnTo>
                  <a:lnTo>
                    <a:pt x="35687" y="87630"/>
                  </a:lnTo>
                  <a:lnTo>
                    <a:pt x="61595" y="82422"/>
                  </a:lnTo>
                  <a:lnTo>
                    <a:pt x="99695" y="75691"/>
                  </a:lnTo>
                  <a:lnTo>
                    <a:pt x="134238" y="67690"/>
                  </a:lnTo>
                  <a:lnTo>
                    <a:pt x="153288" y="58165"/>
                  </a:lnTo>
                  <a:lnTo>
                    <a:pt x="161925" y="41021"/>
                  </a:lnTo>
                  <a:lnTo>
                    <a:pt x="167004" y="9905"/>
                  </a:lnTo>
                  <a:lnTo>
                    <a:pt x="69087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31892" y="2727959"/>
              <a:ext cx="215900" cy="92710"/>
            </a:xfrm>
            <a:custGeom>
              <a:avLst/>
              <a:gdLst/>
              <a:ahLst/>
              <a:cxnLst/>
              <a:rect l="l" t="t" r="r" b="b"/>
              <a:pathLst>
                <a:path w="215900" h="92710">
                  <a:moveTo>
                    <a:pt x="215773" y="33782"/>
                  </a:moveTo>
                  <a:lnTo>
                    <a:pt x="176276" y="34163"/>
                  </a:lnTo>
                  <a:lnTo>
                    <a:pt x="148717" y="31750"/>
                  </a:lnTo>
                  <a:lnTo>
                    <a:pt x="119380" y="23876"/>
                  </a:lnTo>
                  <a:lnTo>
                    <a:pt x="75819" y="8382"/>
                  </a:lnTo>
                  <a:lnTo>
                    <a:pt x="32766" y="0"/>
                  </a:lnTo>
                  <a:lnTo>
                    <a:pt x="10287" y="7112"/>
                  </a:lnTo>
                  <a:lnTo>
                    <a:pt x="1143" y="19812"/>
                  </a:lnTo>
                  <a:lnTo>
                    <a:pt x="0" y="26162"/>
                  </a:lnTo>
                  <a:lnTo>
                    <a:pt x="49403" y="75438"/>
                  </a:lnTo>
                  <a:lnTo>
                    <a:pt x="87884" y="92583"/>
                  </a:lnTo>
                  <a:lnTo>
                    <a:pt x="137160" y="78232"/>
                  </a:lnTo>
                  <a:lnTo>
                    <a:pt x="214630" y="34163"/>
                  </a:lnTo>
                  <a:lnTo>
                    <a:pt x="215773" y="33782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90160" y="2677667"/>
              <a:ext cx="127000" cy="68580"/>
            </a:xfrm>
            <a:custGeom>
              <a:avLst/>
              <a:gdLst/>
              <a:ahLst/>
              <a:cxnLst/>
              <a:rect l="l" t="t" r="r" b="b"/>
              <a:pathLst>
                <a:path w="127000" h="68580">
                  <a:moveTo>
                    <a:pt x="70992" y="0"/>
                  </a:moveTo>
                  <a:lnTo>
                    <a:pt x="0" y="13207"/>
                  </a:lnTo>
                  <a:lnTo>
                    <a:pt x="18287" y="46608"/>
                  </a:lnTo>
                  <a:lnTo>
                    <a:pt x="37718" y="63373"/>
                  </a:lnTo>
                  <a:lnTo>
                    <a:pt x="69850" y="68199"/>
                  </a:lnTo>
                  <a:lnTo>
                    <a:pt x="126491" y="65786"/>
                  </a:lnTo>
                  <a:lnTo>
                    <a:pt x="122427" y="21081"/>
                  </a:lnTo>
                  <a:lnTo>
                    <a:pt x="107568" y="762"/>
                  </a:lnTo>
                  <a:lnTo>
                    <a:pt x="70992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56276" y="2642616"/>
              <a:ext cx="164465" cy="104775"/>
            </a:xfrm>
            <a:custGeom>
              <a:avLst/>
              <a:gdLst/>
              <a:ahLst/>
              <a:cxnLst/>
              <a:rect l="l" t="t" r="r" b="b"/>
              <a:pathLst>
                <a:path w="164464" h="104775">
                  <a:moveTo>
                    <a:pt x="162306" y="0"/>
                  </a:moveTo>
                  <a:lnTo>
                    <a:pt x="146176" y="11048"/>
                  </a:lnTo>
                  <a:lnTo>
                    <a:pt x="127126" y="17652"/>
                  </a:lnTo>
                  <a:lnTo>
                    <a:pt x="63881" y="30987"/>
                  </a:lnTo>
                  <a:lnTo>
                    <a:pt x="29972" y="39242"/>
                  </a:lnTo>
                  <a:lnTo>
                    <a:pt x="11557" y="49021"/>
                  </a:lnTo>
                  <a:lnTo>
                    <a:pt x="3428" y="65912"/>
                  </a:lnTo>
                  <a:lnTo>
                    <a:pt x="0" y="96900"/>
                  </a:lnTo>
                  <a:lnTo>
                    <a:pt x="98425" y="104775"/>
                  </a:lnTo>
                  <a:lnTo>
                    <a:pt x="147954" y="97281"/>
                  </a:lnTo>
                  <a:lnTo>
                    <a:pt x="163957" y="65531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94860" y="3130295"/>
              <a:ext cx="215900" cy="92710"/>
            </a:xfrm>
            <a:custGeom>
              <a:avLst/>
              <a:gdLst/>
              <a:ahLst/>
              <a:cxnLst/>
              <a:rect l="l" t="t" r="r" b="b"/>
              <a:pathLst>
                <a:path w="215900" h="92710">
                  <a:moveTo>
                    <a:pt x="215773" y="33782"/>
                  </a:moveTo>
                  <a:lnTo>
                    <a:pt x="176276" y="34163"/>
                  </a:lnTo>
                  <a:lnTo>
                    <a:pt x="148717" y="31750"/>
                  </a:lnTo>
                  <a:lnTo>
                    <a:pt x="119380" y="23876"/>
                  </a:lnTo>
                  <a:lnTo>
                    <a:pt x="75819" y="8382"/>
                  </a:lnTo>
                  <a:lnTo>
                    <a:pt x="32766" y="0"/>
                  </a:lnTo>
                  <a:lnTo>
                    <a:pt x="10287" y="7112"/>
                  </a:lnTo>
                  <a:lnTo>
                    <a:pt x="1143" y="19812"/>
                  </a:lnTo>
                  <a:lnTo>
                    <a:pt x="0" y="26162"/>
                  </a:lnTo>
                  <a:lnTo>
                    <a:pt x="49403" y="75438"/>
                  </a:lnTo>
                  <a:lnTo>
                    <a:pt x="87884" y="92583"/>
                  </a:lnTo>
                  <a:lnTo>
                    <a:pt x="137160" y="78232"/>
                  </a:lnTo>
                  <a:lnTo>
                    <a:pt x="214630" y="34163"/>
                  </a:lnTo>
                  <a:lnTo>
                    <a:pt x="215773" y="33782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53128" y="3080003"/>
              <a:ext cx="127000" cy="66675"/>
            </a:xfrm>
            <a:custGeom>
              <a:avLst/>
              <a:gdLst/>
              <a:ahLst/>
              <a:cxnLst/>
              <a:rect l="l" t="t" r="r" b="b"/>
              <a:pathLst>
                <a:path w="127000" h="66675">
                  <a:moveTo>
                    <a:pt x="70993" y="0"/>
                  </a:moveTo>
                  <a:lnTo>
                    <a:pt x="0" y="12826"/>
                  </a:lnTo>
                  <a:lnTo>
                    <a:pt x="18287" y="45593"/>
                  </a:lnTo>
                  <a:lnTo>
                    <a:pt x="37719" y="61975"/>
                  </a:lnTo>
                  <a:lnTo>
                    <a:pt x="69850" y="66675"/>
                  </a:lnTo>
                  <a:lnTo>
                    <a:pt x="126492" y="64388"/>
                  </a:lnTo>
                  <a:lnTo>
                    <a:pt x="122427" y="20700"/>
                  </a:lnTo>
                  <a:lnTo>
                    <a:pt x="107569" y="762"/>
                  </a:lnTo>
                  <a:lnTo>
                    <a:pt x="70993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19244" y="3043428"/>
              <a:ext cx="164465" cy="106680"/>
            </a:xfrm>
            <a:custGeom>
              <a:avLst/>
              <a:gdLst/>
              <a:ahLst/>
              <a:cxnLst/>
              <a:rect l="l" t="t" r="r" b="b"/>
              <a:pathLst>
                <a:path w="164464" h="106680">
                  <a:moveTo>
                    <a:pt x="162305" y="0"/>
                  </a:moveTo>
                  <a:lnTo>
                    <a:pt x="146176" y="11176"/>
                  </a:lnTo>
                  <a:lnTo>
                    <a:pt x="127126" y="17907"/>
                  </a:lnTo>
                  <a:lnTo>
                    <a:pt x="63880" y="31496"/>
                  </a:lnTo>
                  <a:lnTo>
                    <a:pt x="29971" y="39751"/>
                  </a:lnTo>
                  <a:lnTo>
                    <a:pt x="11556" y="49784"/>
                  </a:lnTo>
                  <a:lnTo>
                    <a:pt x="3428" y="66929"/>
                  </a:lnTo>
                  <a:lnTo>
                    <a:pt x="0" y="98298"/>
                  </a:lnTo>
                  <a:lnTo>
                    <a:pt x="98425" y="106299"/>
                  </a:lnTo>
                  <a:lnTo>
                    <a:pt x="147954" y="98679"/>
                  </a:lnTo>
                  <a:lnTo>
                    <a:pt x="163956" y="66421"/>
                  </a:lnTo>
                  <a:lnTo>
                    <a:pt x="162305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89476" y="2773679"/>
              <a:ext cx="215900" cy="92710"/>
            </a:xfrm>
            <a:custGeom>
              <a:avLst/>
              <a:gdLst/>
              <a:ahLst/>
              <a:cxnLst/>
              <a:rect l="l" t="t" r="r" b="b"/>
              <a:pathLst>
                <a:path w="215900" h="92710">
                  <a:moveTo>
                    <a:pt x="215773" y="33782"/>
                  </a:moveTo>
                  <a:lnTo>
                    <a:pt x="176276" y="34163"/>
                  </a:lnTo>
                  <a:lnTo>
                    <a:pt x="148717" y="31750"/>
                  </a:lnTo>
                  <a:lnTo>
                    <a:pt x="119380" y="23876"/>
                  </a:lnTo>
                  <a:lnTo>
                    <a:pt x="75819" y="8382"/>
                  </a:lnTo>
                  <a:lnTo>
                    <a:pt x="32766" y="0"/>
                  </a:lnTo>
                  <a:lnTo>
                    <a:pt x="10287" y="7112"/>
                  </a:lnTo>
                  <a:lnTo>
                    <a:pt x="1143" y="19812"/>
                  </a:lnTo>
                  <a:lnTo>
                    <a:pt x="0" y="26162"/>
                  </a:lnTo>
                  <a:lnTo>
                    <a:pt x="49403" y="75438"/>
                  </a:lnTo>
                  <a:lnTo>
                    <a:pt x="87884" y="92583"/>
                  </a:lnTo>
                  <a:lnTo>
                    <a:pt x="137160" y="78232"/>
                  </a:lnTo>
                  <a:lnTo>
                    <a:pt x="214630" y="34163"/>
                  </a:lnTo>
                  <a:lnTo>
                    <a:pt x="215773" y="33782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47744" y="2723388"/>
              <a:ext cx="127000" cy="68580"/>
            </a:xfrm>
            <a:custGeom>
              <a:avLst/>
              <a:gdLst/>
              <a:ahLst/>
              <a:cxnLst/>
              <a:rect l="l" t="t" r="r" b="b"/>
              <a:pathLst>
                <a:path w="127000" h="68580">
                  <a:moveTo>
                    <a:pt x="70992" y="0"/>
                  </a:moveTo>
                  <a:lnTo>
                    <a:pt x="0" y="13207"/>
                  </a:lnTo>
                  <a:lnTo>
                    <a:pt x="18287" y="46609"/>
                  </a:lnTo>
                  <a:lnTo>
                    <a:pt x="37718" y="63373"/>
                  </a:lnTo>
                  <a:lnTo>
                    <a:pt x="69850" y="68199"/>
                  </a:lnTo>
                  <a:lnTo>
                    <a:pt x="126491" y="65786"/>
                  </a:lnTo>
                  <a:lnTo>
                    <a:pt x="122427" y="21081"/>
                  </a:lnTo>
                  <a:lnTo>
                    <a:pt x="107568" y="762"/>
                  </a:lnTo>
                  <a:lnTo>
                    <a:pt x="70992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13860" y="2688336"/>
              <a:ext cx="164465" cy="104775"/>
            </a:xfrm>
            <a:custGeom>
              <a:avLst/>
              <a:gdLst/>
              <a:ahLst/>
              <a:cxnLst/>
              <a:rect l="l" t="t" r="r" b="b"/>
              <a:pathLst>
                <a:path w="164464" h="104775">
                  <a:moveTo>
                    <a:pt x="162305" y="0"/>
                  </a:moveTo>
                  <a:lnTo>
                    <a:pt x="146176" y="11049"/>
                  </a:lnTo>
                  <a:lnTo>
                    <a:pt x="127126" y="17652"/>
                  </a:lnTo>
                  <a:lnTo>
                    <a:pt x="63880" y="30987"/>
                  </a:lnTo>
                  <a:lnTo>
                    <a:pt x="29972" y="39243"/>
                  </a:lnTo>
                  <a:lnTo>
                    <a:pt x="11556" y="49021"/>
                  </a:lnTo>
                  <a:lnTo>
                    <a:pt x="3428" y="65912"/>
                  </a:lnTo>
                  <a:lnTo>
                    <a:pt x="0" y="96900"/>
                  </a:lnTo>
                  <a:lnTo>
                    <a:pt x="98425" y="104775"/>
                  </a:lnTo>
                  <a:lnTo>
                    <a:pt x="147954" y="97281"/>
                  </a:lnTo>
                  <a:lnTo>
                    <a:pt x="163956" y="65531"/>
                  </a:lnTo>
                  <a:lnTo>
                    <a:pt x="162305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38828" y="2014727"/>
              <a:ext cx="215900" cy="92710"/>
            </a:xfrm>
            <a:custGeom>
              <a:avLst/>
              <a:gdLst/>
              <a:ahLst/>
              <a:cxnLst/>
              <a:rect l="l" t="t" r="r" b="b"/>
              <a:pathLst>
                <a:path w="215900" h="92710">
                  <a:moveTo>
                    <a:pt x="215773" y="33782"/>
                  </a:moveTo>
                  <a:lnTo>
                    <a:pt x="176276" y="34163"/>
                  </a:lnTo>
                  <a:lnTo>
                    <a:pt x="148717" y="31750"/>
                  </a:lnTo>
                  <a:lnTo>
                    <a:pt x="119380" y="23876"/>
                  </a:lnTo>
                  <a:lnTo>
                    <a:pt x="75819" y="8382"/>
                  </a:lnTo>
                  <a:lnTo>
                    <a:pt x="32766" y="0"/>
                  </a:lnTo>
                  <a:lnTo>
                    <a:pt x="10287" y="7112"/>
                  </a:lnTo>
                  <a:lnTo>
                    <a:pt x="1143" y="19812"/>
                  </a:lnTo>
                  <a:lnTo>
                    <a:pt x="0" y="26162"/>
                  </a:lnTo>
                  <a:lnTo>
                    <a:pt x="49403" y="75438"/>
                  </a:lnTo>
                  <a:lnTo>
                    <a:pt x="87884" y="92583"/>
                  </a:lnTo>
                  <a:lnTo>
                    <a:pt x="137160" y="78232"/>
                  </a:lnTo>
                  <a:lnTo>
                    <a:pt x="214630" y="34163"/>
                  </a:lnTo>
                  <a:lnTo>
                    <a:pt x="215773" y="33782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97096" y="1964436"/>
              <a:ext cx="126364" cy="68580"/>
            </a:xfrm>
            <a:custGeom>
              <a:avLst/>
              <a:gdLst/>
              <a:ahLst/>
              <a:cxnLst/>
              <a:rect l="l" t="t" r="r" b="b"/>
              <a:pathLst>
                <a:path w="126364" h="68580">
                  <a:moveTo>
                    <a:pt x="70992" y="0"/>
                  </a:moveTo>
                  <a:lnTo>
                    <a:pt x="0" y="13207"/>
                  </a:lnTo>
                  <a:lnTo>
                    <a:pt x="18287" y="46608"/>
                  </a:lnTo>
                  <a:lnTo>
                    <a:pt x="37718" y="63372"/>
                  </a:lnTo>
                  <a:lnTo>
                    <a:pt x="69850" y="68199"/>
                  </a:lnTo>
                  <a:lnTo>
                    <a:pt x="125856" y="65786"/>
                  </a:lnTo>
                  <a:lnTo>
                    <a:pt x="122427" y="21081"/>
                  </a:lnTo>
                  <a:lnTo>
                    <a:pt x="107568" y="762"/>
                  </a:lnTo>
                  <a:lnTo>
                    <a:pt x="70992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63212" y="1929383"/>
              <a:ext cx="164465" cy="106680"/>
            </a:xfrm>
            <a:custGeom>
              <a:avLst/>
              <a:gdLst/>
              <a:ahLst/>
              <a:cxnLst/>
              <a:rect l="l" t="t" r="r" b="b"/>
              <a:pathLst>
                <a:path w="164464" h="106680">
                  <a:moveTo>
                    <a:pt x="162305" y="0"/>
                  </a:moveTo>
                  <a:lnTo>
                    <a:pt x="146176" y="11176"/>
                  </a:lnTo>
                  <a:lnTo>
                    <a:pt x="127126" y="17907"/>
                  </a:lnTo>
                  <a:lnTo>
                    <a:pt x="63880" y="31496"/>
                  </a:lnTo>
                  <a:lnTo>
                    <a:pt x="29972" y="39751"/>
                  </a:lnTo>
                  <a:lnTo>
                    <a:pt x="11557" y="49784"/>
                  </a:lnTo>
                  <a:lnTo>
                    <a:pt x="3428" y="66929"/>
                  </a:lnTo>
                  <a:lnTo>
                    <a:pt x="0" y="98298"/>
                  </a:lnTo>
                  <a:lnTo>
                    <a:pt x="98425" y="106299"/>
                  </a:lnTo>
                  <a:lnTo>
                    <a:pt x="147954" y="98679"/>
                  </a:lnTo>
                  <a:lnTo>
                    <a:pt x="163957" y="66421"/>
                  </a:lnTo>
                  <a:lnTo>
                    <a:pt x="162305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23004" y="1828799"/>
              <a:ext cx="215900" cy="92710"/>
            </a:xfrm>
            <a:custGeom>
              <a:avLst/>
              <a:gdLst/>
              <a:ahLst/>
              <a:cxnLst/>
              <a:rect l="l" t="t" r="r" b="b"/>
              <a:pathLst>
                <a:path w="215900" h="92710">
                  <a:moveTo>
                    <a:pt x="215773" y="33794"/>
                  </a:moveTo>
                  <a:lnTo>
                    <a:pt x="176276" y="34163"/>
                  </a:lnTo>
                  <a:lnTo>
                    <a:pt x="148717" y="31750"/>
                  </a:lnTo>
                  <a:lnTo>
                    <a:pt x="119380" y="23876"/>
                  </a:lnTo>
                  <a:lnTo>
                    <a:pt x="75819" y="8394"/>
                  </a:lnTo>
                  <a:lnTo>
                    <a:pt x="32766" y="0"/>
                  </a:lnTo>
                  <a:lnTo>
                    <a:pt x="10287" y="7112"/>
                  </a:lnTo>
                  <a:lnTo>
                    <a:pt x="1143" y="19812"/>
                  </a:lnTo>
                  <a:lnTo>
                    <a:pt x="0" y="26162"/>
                  </a:lnTo>
                  <a:lnTo>
                    <a:pt x="49403" y="75438"/>
                  </a:lnTo>
                  <a:lnTo>
                    <a:pt x="87884" y="92583"/>
                  </a:lnTo>
                  <a:lnTo>
                    <a:pt x="137160" y="78232"/>
                  </a:lnTo>
                  <a:lnTo>
                    <a:pt x="214630" y="34163"/>
                  </a:lnTo>
                  <a:lnTo>
                    <a:pt x="215773" y="33794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81272" y="1778508"/>
              <a:ext cx="127000" cy="68580"/>
            </a:xfrm>
            <a:custGeom>
              <a:avLst/>
              <a:gdLst/>
              <a:ahLst/>
              <a:cxnLst/>
              <a:rect l="l" t="t" r="r" b="b"/>
              <a:pathLst>
                <a:path w="127000" h="68580">
                  <a:moveTo>
                    <a:pt x="70992" y="0"/>
                  </a:moveTo>
                  <a:lnTo>
                    <a:pt x="0" y="13207"/>
                  </a:lnTo>
                  <a:lnTo>
                    <a:pt x="18287" y="46608"/>
                  </a:lnTo>
                  <a:lnTo>
                    <a:pt x="37718" y="63372"/>
                  </a:lnTo>
                  <a:lnTo>
                    <a:pt x="69850" y="68199"/>
                  </a:lnTo>
                  <a:lnTo>
                    <a:pt x="126491" y="65786"/>
                  </a:lnTo>
                  <a:lnTo>
                    <a:pt x="122427" y="21081"/>
                  </a:lnTo>
                  <a:lnTo>
                    <a:pt x="107568" y="762"/>
                  </a:lnTo>
                  <a:lnTo>
                    <a:pt x="70992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47388" y="1743455"/>
              <a:ext cx="164465" cy="106680"/>
            </a:xfrm>
            <a:custGeom>
              <a:avLst/>
              <a:gdLst/>
              <a:ahLst/>
              <a:cxnLst/>
              <a:rect l="l" t="t" r="r" b="b"/>
              <a:pathLst>
                <a:path w="164464" h="106680">
                  <a:moveTo>
                    <a:pt x="162306" y="0"/>
                  </a:moveTo>
                  <a:lnTo>
                    <a:pt x="146176" y="11176"/>
                  </a:lnTo>
                  <a:lnTo>
                    <a:pt x="127126" y="17907"/>
                  </a:lnTo>
                  <a:lnTo>
                    <a:pt x="63881" y="31496"/>
                  </a:lnTo>
                  <a:lnTo>
                    <a:pt x="29972" y="39751"/>
                  </a:lnTo>
                  <a:lnTo>
                    <a:pt x="11557" y="49784"/>
                  </a:lnTo>
                  <a:lnTo>
                    <a:pt x="3428" y="66929"/>
                  </a:lnTo>
                  <a:lnTo>
                    <a:pt x="0" y="98298"/>
                  </a:lnTo>
                  <a:lnTo>
                    <a:pt x="98425" y="106299"/>
                  </a:lnTo>
                  <a:lnTo>
                    <a:pt x="147954" y="98679"/>
                  </a:lnTo>
                  <a:lnTo>
                    <a:pt x="163957" y="66421"/>
                  </a:lnTo>
                  <a:lnTo>
                    <a:pt x="162306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49952" y="1452371"/>
              <a:ext cx="215900" cy="92710"/>
            </a:xfrm>
            <a:custGeom>
              <a:avLst/>
              <a:gdLst/>
              <a:ahLst/>
              <a:cxnLst/>
              <a:rect l="l" t="t" r="r" b="b"/>
              <a:pathLst>
                <a:path w="215900" h="92709">
                  <a:moveTo>
                    <a:pt x="215773" y="33782"/>
                  </a:moveTo>
                  <a:lnTo>
                    <a:pt x="176276" y="34163"/>
                  </a:lnTo>
                  <a:lnTo>
                    <a:pt x="148717" y="31750"/>
                  </a:lnTo>
                  <a:lnTo>
                    <a:pt x="119380" y="23876"/>
                  </a:lnTo>
                  <a:lnTo>
                    <a:pt x="75819" y="8382"/>
                  </a:lnTo>
                  <a:lnTo>
                    <a:pt x="32766" y="0"/>
                  </a:lnTo>
                  <a:lnTo>
                    <a:pt x="10287" y="7112"/>
                  </a:lnTo>
                  <a:lnTo>
                    <a:pt x="1143" y="19812"/>
                  </a:lnTo>
                  <a:lnTo>
                    <a:pt x="0" y="26162"/>
                  </a:lnTo>
                  <a:lnTo>
                    <a:pt x="49403" y="75438"/>
                  </a:lnTo>
                  <a:lnTo>
                    <a:pt x="87884" y="92583"/>
                  </a:lnTo>
                  <a:lnTo>
                    <a:pt x="137160" y="78232"/>
                  </a:lnTo>
                  <a:lnTo>
                    <a:pt x="214630" y="34163"/>
                  </a:lnTo>
                  <a:lnTo>
                    <a:pt x="215773" y="33782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808220" y="1402079"/>
              <a:ext cx="126364" cy="66675"/>
            </a:xfrm>
            <a:custGeom>
              <a:avLst/>
              <a:gdLst/>
              <a:ahLst/>
              <a:cxnLst/>
              <a:rect l="l" t="t" r="r" b="b"/>
              <a:pathLst>
                <a:path w="126364" h="66675">
                  <a:moveTo>
                    <a:pt x="70992" y="0"/>
                  </a:moveTo>
                  <a:lnTo>
                    <a:pt x="0" y="12827"/>
                  </a:lnTo>
                  <a:lnTo>
                    <a:pt x="18287" y="45593"/>
                  </a:lnTo>
                  <a:lnTo>
                    <a:pt x="37718" y="61975"/>
                  </a:lnTo>
                  <a:lnTo>
                    <a:pt x="69850" y="66675"/>
                  </a:lnTo>
                  <a:lnTo>
                    <a:pt x="125856" y="64389"/>
                  </a:lnTo>
                  <a:lnTo>
                    <a:pt x="122427" y="20700"/>
                  </a:lnTo>
                  <a:lnTo>
                    <a:pt x="107568" y="762"/>
                  </a:lnTo>
                  <a:lnTo>
                    <a:pt x="70992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74336" y="1365503"/>
              <a:ext cx="164465" cy="106680"/>
            </a:xfrm>
            <a:custGeom>
              <a:avLst/>
              <a:gdLst/>
              <a:ahLst/>
              <a:cxnLst/>
              <a:rect l="l" t="t" r="r" b="b"/>
              <a:pathLst>
                <a:path w="164464" h="106680">
                  <a:moveTo>
                    <a:pt x="162305" y="0"/>
                  </a:moveTo>
                  <a:lnTo>
                    <a:pt x="146176" y="11175"/>
                  </a:lnTo>
                  <a:lnTo>
                    <a:pt x="127126" y="17907"/>
                  </a:lnTo>
                  <a:lnTo>
                    <a:pt x="63880" y="31496"/>
                  </a:lnTo>
                  <a:lnTo>
                    <a:pt x="29972" y="39750"/>
                  </a:lnTo>
                  <a:lnTo>
                    <a:pt x="11556" y="49784"/>
                  </a:lnTo>
                  <a:lnTo>
                    <a:pt x="3428" y="66929"/>
                  </a:lnTo>
                  <a:lnTo>
                    <a:pt x="0" y="98298"/>
                  </a:lnTo>
                  <a:lnTo>
                    <a:pt x="98425" y="106299"/>
                  </a:lnTo>
                  <a:lnTo>
                    <a:pt x="147954" y="98679"/>
                  </a:lnTo>
                  <a:lnTo>
                    <a:pt x="163956" y="66421"/>
                  </a:lnTo>
                  <a:lnTo>
                    <a:pt x="162305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75860" y="1775459"/>
              <a:ext cx="215900" cy="91440"/>
            </a:xfrm>
            <a:custGeom>
              <a:avLst/>
              <a:gdLst/>
              <a:ahLst/>
              <a:cxnLst/>
              <a:rect l="l" t="t" r="r" b="b"/>
              <a:pathLst>
                <a:path w="215900" h="91439">
                  <a:moveTo>
                    <a:pt x="215773" y="33274"/>
                  </a:moveTo>
                  <a:lnTo>
                    <a:pt x="176276" y="33655"/>
                  </a:lnTo>
                  <a:lnTo>
                    <a:pt x="148717" y="31242"/>
                  </a:lnTo>
                  <a:lnTo>
                    <a:pt x="119380" y="23495"/>
                  </a:lnTo>
                  <a:lnTo>
                    <a:pt x="75819" y="8255"/>
                  </a:lnTo>
                  <a:lnTo>
                    <a:pt x="32766" y="0"/>
                  </a:lnTo>
                  <a:lnTo>
                    <a:pt x="10287" y="6985"/>
                  </a:lnTo>
                  <a:lnTo>
                    <a:pt x="1143" y="19558"/>
                  </a:lnTo>
                  <a:lnTo>
                    <a:pt x="0" y="25781"/>
                  </a:lnTo>
                  <a:lnTo>
                    <a:pt x="49403" y="74295"/>
                  </a:lnTo>
                  <a:lnTo>
                    <a:pt x="87884" y="91071"/>
                  </a:lnTo>
                  <a:lnTo>
                    <a:pt x="137160" y="76962"/>
                  </a:lnTo>
                  <a:lnTo>
                    <a:pt x="215265" y="33655"/>
                  </a:lnTo>
                  <a:lnTo>
                    <a:pt x="215773" y="33274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32604" y="1725168"/>
              <a:ext cx="127635" cy="66675"/>
            </a:xfrm>
            <a:custGeom>
              <a:avLst/>
              <a:gdLst/>
              <a:ahLst/>
              <a:cxnLst/>
              <a:rect l="l" t="t" r="r" b="b"/>
              <a:pathLst>
                <a:path w="127635" h="66675">
                  <a:moveTo>
                    <a:pt x="71882" y="0"/>
                  </a:moveTo>
                  <a:lnTo>
                    <a:pt x="0" y="12827"/>
                  </a:lnTo>
                  <a:lnTo>
                    <a:pt x="18542" y="45593"/>
                  </a:lnTo>
                  <a:lnTo>
                    <a:pt x="38226" y="61976"/>
                  </a:lnTo>
                  <a:lnTo>
                    <a:pt x="70612" y="66675"/>
                  </a:lnTo>
                  <a:lnTo>
                    <a:pt x="127381" y="64389"/>
                  </a:lnTo>
                  <a:lnTo>
                    <a:pt x="123951" y="20701"/>
                  </a:lnTo>
                  <a:lnTo>
                    <a:pt x="108838" y="762"/>
                  </a:lnTo>
                  <a:lnTo>
                    <a:pt x="71882" y="0"/>
                  </a:lnTo>
                  <a:close/>
                </a:path>
              </a:pathLst>
            </a:custGeom>
            <a:solidFill>
              <a:srgbClr val="6B8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26879" y="1813686"/>
              <a:ext cx="871219" cy="972185"/>
            </a:xfrm>
            <a:custGeom>
              <a:avLst/>
              <a:gdLst/>
              <a:ahLst/>
              <a:cxnLst/>
              <a:rect l="l" t="t" r="r" b="b"/>
              <a:pathLst>
                <a:path w="871220" h="972185">
                  <a:moveTo>
                    <a:pt x="214007" y="930275"/>
                  </a:moveTo>
                  <a:lnTo>
                    <a:pt x="155587" y="875157"/>
                  </a:lnTo>
                  <a:lnTo>
                    <a:pt x="113677" y="855345"/>
                  </a:lnTo>
                  <a:lnTo>
                    <a:pt x="68338" y="869696"/>
                  </a:lnTo>
                  <a:lnTo>
                    <a:pt x="0" y="915543"/>
                  </a:lnTo>
                  <a:lnTo>
                    <a:pt x="22364" y="915924"/>
                  </a:lnTo>
                  <a:lnTo>
                    <a:pt x="42430" y="921131"/>
                  </a:lnTo>
                  <a:lnTo>
                    <a:pt x="66052" y="930275"/>
                  </a:lnTo>
                  <a:lnTo>
                    <a:pt x="99834" y="943737"/>
                  </a:lnTo>
                  <a:lnTo>
                    <a:pt x="132600" y="954786"/>
                  </a:lnTo>
                  <a:lnTo>
                    <a:pt x="154952" y="957580"/>
                  </a:lnTo>
                  <a:lnTo>
                    <a:pt x="179082" y="949579"/>
                  </a:lnTo>
                  <a:lnTo>
                    <a:pt x="214007" y="930275"/>
                  </a:lnTo>
                  <a:close/>
                </a:path>
                <a:path w="871220" h="972185">
                  <a:moveTo>
                    <a:pt x="436765" y="867283"/>
                  </a:moveTo>
                  <a:lnTo>
                    <a:pt x="420128" y="877951"/>
                  </a:lnTo>
                  <a:lnTo>
                    <a:pt x="401205" y="884301"/>
                  </a:lnTo>
                  <a:lnTo>
                    <a:pt x="337451" y="896620"/>
                  </a:lnTo>
                  <a:lnTo>
                    <a:pt x="302399" y="904113"/>
                  </a:lnTo>
                  <a:lnTo>
                    <a:pt x="284111" y="913638"/>
                  </a:lnTo>
                  <a:lnTo>
                    <a:pt x="275475" y="930656"/>
                  </a:lnTo>
                  <a:lnTo>
                    <a:pt x="270268" y="961517"/>
                  </a:lnTo>
                  <a:lnTo>
                    <a:pt x="367931" y="971804"/>
                  </a:lnTo>
                  <a:lnTo>
                    <a:pt x="417842" y="965073"/>
                  </a:lnTo>
                  <a:lnTo>
                    <a:pt x="435622" y="933450"/>
                  </a:lnTo>
                  <a:lnTo>
                    <a:pt x="436765" y="867283"/>
                  </a:lnTo>
                  <a:close/>
                </a:path>
                <a:path w="871220" h="972185">
                  <a:moveTo>
                    <a:pt x="640473" y="74803"/>
                  </a:moveTo>
                  <a:lnTo>
                    <a:pt x="581291" y="19685"/>
                  </a:lnTo>
                  <a:lnTo>
                    <a:pt x="539508" y="0"/>
                  </a:lnTo>
                  <a:lnTo>
                    <a:pt x="494677" y="13843"/>
                  </a:lnTo>
                  <a:lnTo>
                    <a:pt x="425843" y="60083"/>
                  </a:lnTo>
                  <a:lnTo>
                    <a:pt x="448830" y="60579"/>
                  </a:lnTo>
                  <a:lnTo>
                    <a:pt x="468896" y="65278"/>
                  </a:lnTo>
                  <a:lnTo>
                    <a:pt x="492391" y="74803"/>
                  </a:lnTo>
                  <a:lnTo>
                    <a:pt x="526300" y="87884"/>
                  </a:lnTo>
                  <a:lnTo>
                    <a:pt x="558431" y="99314"/>
                  </a:lnTo>
                  <a:lnTo>
                    <a:pt x="581291" y="101727"/>
                  </a:lnTo>
                  <a:lnTo>
                    <a:pt x="604913" y="94107"/>
                  </a:lnTo>
                  <a:lnTo>
                    <a:pt x="640473" y="74803"/>
                  </a:lnTo>
                  <a:close/>
                </a:path>
                <a:path w="871220" h="972185">
                  <a:moveTo>
                    <a:pt x="871105" y="345948"/>
                  </a:moveTo>
                  <a:lnTo>
                    <a:pt x="812685" y="290957"/>
                  </a:lnTo>
                  <a:lnTo>
                    <a:pt x="770775" y="271145"/>
                  </a:lnTo>
                  <a:lnTo>
                    <a:pt x="725436" y="284988"/>
                  </a:lnTo>
                  <a:lnTo>
                    <a:pt x="656475" y="331343"/>
                  </a:lnTo>
                  <a:lnTo>
                    <a:pt x="679462" y="331724"/>
                  </a:lnTo>
                  <a:lnTo>
                    <a:pt x="699528" y="336423"/>
                  </a:lnTo>
                  <a:lnTo>
                    <a:pt x="723150" y="345948"/>
                  </a:lnTo>
                  <a:lnTo>
                    <a:pt x="756932" y="359029"/>
                  </a:lnTo>
                  <a:lnTo>
                    <a:pt x="789698" y="370459"/>
                  </a:lnTo>
                  <a:lnTo>
                    <a:pt x="812050" y="372872"/>
                  </a:lnTo>
                  <a:lnTo>
                    <a:pt x="836180" y="365379"/>
                  </a:lnTo>
                  <a:lnTo>
                    <a:pt x="871105" y="345948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9387" y="1415795"/>
              <a:ext cx="214629" cy="10172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726559" y="1614550"/>
              <a:ext cx="436245" cy="180975"/>
            </a:xfrm>
            <a:custGeom>
              <a:avLst/>
              <a:gdLst/>
              <a:ahLst/>
              <a:cxnLst/>
              <a:rect l="l" t="t" r="r" b="b"/>
              <a:pathLst>
                <a:path w="436245" h="180975">
                  <a:moveTo>
                    <a:pt x="214630" y="74803"/>
                  </a:moveTo>
                  <a:lnTo>
                    <a:pt x="155575" y="19812"/>
                  </a:lnTo>
                  <a:lnTo>
                    <a:pt x="113665" y="0"/>
                  </a:lnTo>
                  <a:lnTo>
                    <a:pt x="68326" y="13843"/>
                  </a:lnTo>
                  <a:lnTo>
                    <a:pt x="0" y="60198"/>
                  </a:lnTo>
                  <a:lnTo>
                    <a:pt x="22352" y="60579"/>
                  </a:lnTo>
                  <a:lnTo>
                    <a:pt x="42545" y="65659"/>
                  </a:lnTo>
                  <a:lnTo>
                    <a:pt x="66548" y="74803"/>
                  </a:lnTo>
                  <a:lnTo>
                    <a:pt x="99822" y="88265"/>
                  </a:lnTo>
                  <a:lnTo>
                    <a:pt x="132588" y="99314"/>
                  </a:lnTo>
                  <a:lnTo>
                    <a:pt x="154940" y="101727"/>
                  </a:lnTo>
                  <a:lnTo>
                    <a:pt x="179070" y="94234"/>
                  </a:lnTo>
                  <a:lnTo>
                    <a:pt x="214630" y="74803"/>
                  </a:lnTo>
                  <a:close/>
                </a:path>
                <a:path w="436245" h="180975">
                  <a:moveTo>
                    <a:pt x="436118" y="140462"/>
                  </a:moveTo>
                  <a:lnTo>
                    <a:pt x="434467" y="74422"/>
                  </a:lnTo>
                  <a:lnTo>
                    <a:pt x="418338" y="85471"/>
                  </a:lnTo>
                  <a:lnTo>
                    <a:pt x="399415" y="92202"/>
                  </a:lnTo>
                  <a:lnTo>
                    <a:pt x="336296" y="105664"/>
                  </a:lnTo>
                  <a:lnTo>
                    <a:pt x="284099" y="123825"/>
                  </a:lnTo>
                  <a:lnTo>
                    <a:pt x="272034" y="172212"/>
                  </a:lnTo>
                  <a:lnTo>
                    <a:pt x="370205" y="180467"/>
                  </a:lnTo>
                  <a:lnTo>
                    <a:pt x="420116" y="172974"/>
                  </a:lnTo>
                  <a:lnTo>
                    <a:pt x="436118" y="140462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97908" y="2650236"/>
              <a:ext cx="172085" cy="111125"/>
            </a:xfrm>
            <a:custGeom>
              <a:avLst/>
              <a:gdLst/>
              <a:ahLst/>
              <a:cxnLst/>
              <a:rect l="l" t="t" r="r" b="b"/>
              <a:pathLst>
                <a:path w="172085" h="111125">
                  <a:moveTo>
                    <a:pt x="74040" y="0"/>
                  </a:moveTo>
                  <a:lnTo>
                    <a:pt x="28701" y="7112"/>
                  </a:lnTo>
                  <a:lnTo>
                    <a:pt x="9143" y="40639"/>
                  </a:lnTo>
                  <a:lnTo>
                    <a:pt x="0" y="110870"/>
                  </a:lnTo>
                  <a:lnTo>
                    <a:pt x="26924" y="90677"/>
                  </a:lnTo>
                  <a:lnTo>
                    <a:pt x="48767" y="78866"/>
                  </a:lnTo>
                  <a:lnTo>
                    <a:pt x="77469" y="70231"/>
                  </a:lnTo>
                  <a:lnTo>
                    <a:pt x="123951" y="59562"/>
                  </a:lnTo>
                  <a:lnTo>
                    <a:pt x="163067" y="44576"/>
                  </a:lnTo>
                  <a:lnTo>
                    <a:pt x="171576" y="28066"/>
                  </a:lnTo>
                  <a:lnTo>
                    <a:pt x="164718" y="14986"/>
                  </a:lnTo>
                  <a:lnTo>
                    <a:pt x="159003" y="9906"/>
                  </a:lnTo>
                  <a:lnTo>
                    <a:pt x="74040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00372" y="2481072"/>
              <a:ext cx="213360" cy="102235"/>
            </a:xfrm>
            <a:custGeom>
              <a:avLst/>
              <a:gdLst/>
              <a:ahLst/>
              <a:cxnLst/>
              <a:rect l="l" t="t" r="r" b="b"/>
              <a:pathLst>
                <a:path w="213360" h="102235">
                  <a:moveTo>
                    <a:pt x="112902" y="0"/>
                  </a:moveTo>
                  <a:lnTo>
                    <a:pt x="67944" y="13842"/>
                  </a:lnTo>
                  <a:lnTo>
                    <a:pt x="0" y="59816"/>
                  </a:lnTo>
                  <a:lnTo>
                    <a:pt x="22225" y="60197"/>
                  </a:lnTo>
                  <a:lnTo>
                    <a:pt x="42163" y="65277"/>
                  </a:lnTo>
                  <a:lnTo>
                    <a:pt x="65658" y="74421"/>
                  </a:lnTo>
                  <a:lnTo>
                    <a:pt x="99313" y="87883"/>
                  </a:lnTo>
                  <a:lnTo>
                    <a:pt x="131825" y="99313"/>
                  </a:lnTo>
                  <a:lnTo>
                    <a:pt x="154050" y="101726"/>
                  </a:lnTo>
                  <a:lnTo>
                    <a:pt x="177926" y="93852"/>
                  </a:lnTo>
                  <a:lnTo>
                    <a:pt x="212851" y="74421"/>
                  </a:lnTo>
                  <a:lnTo>
                    <a:pt x="154558" y="19811"/>
                  </a:lnTo>
                  <a:lnTo>
                    <a:pt x="112902" y="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30140" y="2135124"/>
              <a:ext cx="172085" cy="111125"/>
            </a:xfrm>
            <a:custGeom>
              <a:avLst/>
              <a:gdLst/>
              <a:ahLst/>
              <a:cxnLst/>
              <a:rect l="l" t="t" r="r" b="b"/>
              <a:pathLst>
                <a:path w="172085" h="111125">
                  <a:moveTo>
                    <a:pt x="74040" y="0"/>
                  </a:moveTo>
                  <a:lnTo>
                    <a:pt x="28701" y="7112"/>
                  </a:lnTo>
                  <a:lnTo>
                    <a:pt x="9144" y="40639"/>
                  </a:lnTo>
                  <a:lnTo>
                    <a:pt x="0" y="110870"/>
                  </a:lnTo>
                  <a:lnTo>
                    <a:pt x="26924" y="90677"/>
                  </a:lnTo>
                  <a:lnTo>
                    <a:pt x="48768" y="78867"/>
                  </a:lnTo>
                  <a:lnTo>
                    <a:pt x="77470" y="70231"/>
                  </a:lnTo>
                  <a:lnTo>
                    <a:pt x="123951" y="59562"/>
                  </a:lnTo>
                  <a:lnTo>
                    <a:pt x="163068" y="44576"/>
                  </a:lnTo>
                  <a:lnTo>
                    <a:pt x="171576" y="28067"/>
                  </a:lnTo>
                  <a:lnTo>
                    <a:pt x="164719" y="14986"/>
                  </a:lnTo>
                  <a:lnTo>
                    <a:pt x="159004" y="9906"/>
                  </a:lnTo>
                  <a:lnTo>
                    <a:pt x="74040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61816" y="1770887"/>
              <a:ext cx="1183640" cy="297180"/>
            </a:xfrm>
            <a:custGeom>
              <a:avLst/>
              <a:gdLst/>
              <a:ahLst/>
              <a:cxnLst/>
              <a:rect l="l" t="t" r="r" b="b"/>
              <a:pathLst>
                <a:path w="1183639" h="297180">
                  <a:moveTo>
                    <a:pt x="213995" y="74422"/>
                  </a:moveTo>
                  <a:lnTo>
                    <a:pt x="155448" y="19812"/>
                  </a:lnTo>
                  <a:lnTo>
                    <a:pt x="113538" y="0"/>
                  </a:lnTo>
                  <a:lnTo>
                    <a:pt x="68326" y="13843"/>
                  </a:lnTo>
                  <a:lnTo>
                    <a:pt x="0" y="59690"/>
                  </a:lnTo>
                  <a:lnTo>
                    <a:pt x="22352" y="60198"/>
                  </a:lnTo>
                  <a:lnTo>
                    <a:pt x="42418" y="65278"/>
                  </a:lnTo>
                  <a:lnTo>
                    <a:pt x="66040" y="74422"/>
                  </a:lnTo>
                  <a:lnTo>
                    <a:pt x="99822" y="87884"/>
                  </a:lnTo>
                  <a:lnTo>
                    <a:pt x="132588" y="99314"/>
                  </a:lnTo>
                  <a:lnTo>
                    <a:pt x="154940" y="101727"/>
                  </a:lnTo>
                  <a:lnTo>
                    <a:pt x="178943" y="93726"/>
                  </a:lnTo>
                  <a:lnTo>
                    <a:pt x="213995" y="74422"/>
                  </a:lnTo>
                  <a:close/>
                </a:path>
                <a:path w="1183639" h="297180">
                  <a:moveTo>
                    <a:pt x="436626" y="11430"/>
                  </a:moveTo>
                  <a:lnTo>
                    <a:pt x="419989" y="22098"/>
                  </a:lnTo>
                  <a:lnTo>
                    <a:pt x="401066" y="28448"/>
                  </a:lnTo>
                  <a:lnTo>
                    <a:pt x="337312" y="40767"/>
                  </a:lnTo>
                  <a:lnTo>
                    <a:pt x="302387" y="48260"/>
                  </a:lnTo>
                  <a:lnTo>
                    <a:pt x="283972" y="57785"/>
                  </a:lnTo>
                  <a:lnTo>
                    <a:pt x="275336" y="74803"/>
                  </a:lnTo>
                  <a:lnTo>
                    <a:pt x="270256" y="105664"/>
                  </a:lnTo>
                  <a:lnTo>
                    <a:pt x="367792" y="115951"/>
                  </a:lnTo>
                  <a:lnTo>
                    <a:pt x="417703" y="109601"/>
                  </a:lnTo>
                  <a:lnTo>
                    <a:pt x="435483" y="77597"/>
                  </a:lnTo>
                  <a:lnTo>
                    <a:pt x="436626" y="11430"/>
                  </a:lnTo>
                  <a:close/>
                </a:path>
                <a:path w="1183639" h="297180">
                  <a:moveTo>
                    <a:pt x="1183513" y="269875"/>
                  </a:moveTo>
                  <a:lnTo>
                    <a:pt x="1125093" y="214884"/>
                  </a:lnTo>
                  <a:lnTo>
                    <a:pt x="1082548" y="195072"/>
                  </a:lnTo>
                  <a:lnTo>
                    <a:pt x="1037844" y="208915"/>
                  </a:lnTo>
                  <a:lnTo>
                    <a:pt x="969010" y="255270"/>
                  </a:lnTo>
                  <a:lnTo>
                    <a:pt x="991997" y="255651"/>
                  </a:lnTo>
                  <a:lnTo>
                    <a:pt x="1012063" y="260350"/>
                  </a:lnTo>
                  <a:lnTo>
                    <a:pt x="1069467" y="283337"/>
                  </a:lnTo>
                  <a:lnTo>
                    <a:pt x="1101471" y="294386"/>
                  </a:lnTo>
                  <a:lnTo>
                    <a:pt x="1124458" y="296799"/>
                  </a:lnTo>
                  <a:lnTo>
                    <a:pt x="1147953" y="289306"/>
                  </a:lnTo>
                  <a:lnTo>
                    <a:pt x="1183513" y="269875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84192" y="1461515"/>
              <a:ext cx="172085" cy="112395"/>
            </a:xfrm>
            <a:custGeom>
              <a:avLst/>
              <a:gdLst/>
              <a:ahLst/>
              <a:cxnLst/>
              <a:rect l="l" t="t" r="r" b="b"/>
              <a:pathLst>
                <a:path w="172085" h="112394">
                  <a:moveTo>
                    <a:pt x="74041" y="0"/>
                  </a:moveTo>
                  <a:lnTo>
                    <a:pt x="28702" y="7238"/>
                  </a:lnTo>
                  <a:lnTo>
                    <a:pt x="9144" y="41148"/>
                  </a:lnTo>
                  <a:lnTo>
                    <a:pt x="0" y="112395"/>
                  </a:lnTo>
                  <a:lnTo>
                    <a:pt x="26924" y="91948"/>
                  </a:lnTo>
                  <a:lnTo>
                    <a:pt x="48768" y="80010"/>
                  </a:lnTo>
                  <a:lnTo>
                    <a:pt x="77470" y="71247"/>
                  </a:lnTo>
                  <a:lnTo>
                    <a:pt x="123952" y="60325"/>
                  </a:lnTo>
                  <a:lnTo>
                    <a:pt x="163068" y="45212"/>
                  </a:lnTo>
                  <a:lnTo>
                    <a:pt x="171577" y="28448"/>
                  </a:lnTo>
                  <a:lnTo>
                    <a:pt x="164719" y="15239"/>
                  </a:lnTo>
                  <a:lnTo>
                    <a:pt x="159004" y="10033"/>
                  </a:lnTo>
                  <a:lnTo>
                    <a:pt x="74041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85132" y="1292351"/>
              <a:ext cx="436880" cy="117475"/>
            </a:xfrm>
            <a:custGeom>
              <a:avLst/>
              <a:gdLst/>
              <a:ahLst/>
              <a:cxnLst/>
              <a:rect l="l" t="t" r="r" b="b"/>
              <a:pathLst>
                <a:path w="436879" h="117475">
                  <a:moveTo>
                    <a:pt x="214122" y="75057"/>
                  </a:moveTo>
                  <a:lnTo>
                    <a:pt x="155575" y="19939"/>
                  </a:lnTo>
                  <a:lnTo>
                    <a:pt x="113665" y="0"/>
                  </a:lnTo>
                  <a:lnTo>
                    <a:pt x="68326" y="13970"/>
                  </a:lnTo>
                  <a:lnTo>
                    <a:pt x="0" y="60325"/>
                  </a:lnTo>
                  <a:lnTo>
                    <a:pt x="22352" y="60706"/>
                  </a:lnTo>
                  <a:lnTo>
                    <a:pt x="42418" y="65913"/>
                  </a:lnTo>
                  <a:lnTo>
                    <a:pt x="66040" y="75057"/>
                  </a:lnTo>
                  <a:lnTo>
                    <a:pt x="99822" y="88646"/>
                  </a:lnTo>
                  <a:lnTo>
                    <a:pt x="132588" y="100203"/>
                  </a:lnTo>
                  <a:lnTo>
                    <a:pt x="154940" y="102616"/>
                  </a:lnTo>
                  <a:lnTo>
                    <a:pt x="179070" y="94615"/>
                  </a:lnTo>
                  <a:lnTo>
                    <a:pt x="214122" y="75057"/>
                  </a:lnTo>
                  <a:close/>
                </a:path>
                <a:path w="436879" h="117475">
                  <a:moveTo>
                    <a:pt x="436753" y="11557"/>
                  </a:moveTo>
                  <a:lnTo>
                    <a:pt x="420116" y="22352"/>
                  </a:lnTo>
                  <a:lnTo>
                    <a:pt x="401193" y="28702"/>
                  </a:lnTo>
                  <a:lnTo>
                    <a:pt x="337566" y="41148"/>
                  </a:lnTo>
                  <a:lnTo>
                    <a:pt x="302514" y="48641"/>
                  </a:lnTo>
                  <a:lnTo>
                    <a:pt x="284099" y="58293"/>
                  </a:lnTo>
                  <a:lnTo>
                    <a:pt x="275463" y="75438"/>
                  </a:lnTo>
                  <a:lnTo>
                    <a:pt x="270383" y="106553"/>
                  </a:lnTo>
                  <a:lnTo>
                    <a:pt x="367919" y="116967"/>
                  </a:lnTo>
                  <a:lnTo>
                    <a:pt x="417830" y="110617"/>
                  </a:lnTo>
                  <a:lnTo>
                    <a:pt x="435610" y="78232"/>
                  </a:lnTo>
                  <a:lnTo>
                    <a:pt x="436753" y="11557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98720" y="1697736"/>
              <a:ext cx="172085" cy="112395"/>
            </a:xfrm>
            <a:custGeom>
              <a:avLst/>
              <a:gdLst/>
              <a:ahLst/>
              <a:cxnLst/>
              <a:rect l="l" t="t" r="r" b="b"/>
              <a:pathLst>
                <a:path w="172085" h="112394">
                  <a:moveTo>
                    <a:pt x="74040" y="0"/>
                  </a:moveTo>
                  <a:lnTo>
                    <a:pt x="28701" y="7238"/>
                  </a:lnTo>
                  <a:lnTo>
                    <a:pt x="9143" y="41148"/>
                  </a:lnTo>
                  <a:lnTo>
                    <a:pt x="0" y="112394"/>
                  </a:lnTo>
                  <a:lnTo>
                    <a:pt x="26924" y="91948"/>
                  </a:lnTo>
                  <a:lnTo>
                    <a:pt x="48767" y="80010"/>
                  </a:lnTo>
                  <a:lnTo>
                    <a:pt x="77469" y="71247"/>
                  </a:lnTo>
                  <a:lnTo>
                    <a:pt x="123951" y="60325"/>
                  </a:lnTo>
                  <a:lnTo>
                    <a:pt x="163067" y="45212"/>
                  </a:lnTo>
                  <a:lnTo>
                    <a:pt x="171576" y="28448"/>
                  </a:lnTo>
                  <a:lnTo>
                    <a:pt x="164718" y="15239"/>
                  </a:lnTo>
                  <a:lnTo>
                    <a:pt x="159003" y="10033"/>
                  </a:lnTo>
                  <a:lnTo>
                    <a:pt x="74040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899660" y="1530095"/>
              <a:ext cx="436880" cy="115570"/>
            </a:xfrm>
            <a:custGeom>
              <a:avLst/>
              <a:gdLst/>
              <a:ahLst/>
              <a:cxnLst/>
              <a:rect l="l" t="t" r="r" b="b"/>
              <a:pathLst>
                <a:path w="436879" h="115569">
                  <a:moveTo>
                    <a:pt x="214122" y="74041"/>
                  </a:moveTo>
                  <a:lnTo>
                    <a:pt x="155575" y="19685"/>
                  </a:lnTo>
                  <a:lnTo>
                    <a:pt x="113665" y="0"/>
                  </a:lnTo>
                  <a:lnTo>
                    <a:pt x="68326" y="13843"/>
                  </a:lnTo>
                  <a:lnTo>
                    <a:pt x="0" y="59436"/>
                  </a:lnTo>
                  <a:lnTo>
                    <a:pt x="22352" y="59944"/>
                  </a:lnTo>
                  <a:lnTo>
                    <a:pt x="42418" y="65024"/>
                  </a:lnTo>
                  <a:lnTo>
                    <a:pt x="66040" y="74041"/>
                  </a:lnTo>
                  <a:lnTo>
                    <a:pt x="99822" y="87503"/>
                  </a:lnTo>
                  <a:lnTo>
                    <a:pt x="132588" y="98933"/>
                  </a:lnTo>
                  <a:lnTo>
                    <a:pt x="154940" y="101219"/>
                  </a:lnTo>
                  <a:lnTo>
                    <a:pt x="179070" y="93345"/>
                  </a:lnTo>
                  <a:lnTo>
                    <a:pt x="214122" y="74041"/>
                  </a:lnTo>
                  <a:close/>
                </a:path>
                <a:path w="436879" h="115569">
                  <a:moveTo>
                    <a:pt x="436753" y="11430"/>
                  </a:moveTo>
                  <a:lnTo>
                    <a:pt x="420116" y="22098"/>
                  </a:lnTo>
                  <a:lnTo>
                    <a:pt x="401193" y="28321"/>
                  </a:lnTo>
                  <a:lnTo>
                    <a:pt x="337566" y="40640"/>
                  </a:lnTo>
                  <a:lnTo>
                    <a:pt x="302514" y="48006"/>
                  </a:lnTo>
                  <a:lnTo>
                    <a:pt x="284099" y="57531"/>
                  </a:lnTo>
                  <a:lnTo>
                    <a:pt x="275463" y="74422"/>
                  </a:lnTo>
                  <a:lnTo>
                    <a:pt x="270383" y="105156"/>
                  </a:lnTo>
                  <a:lnTo>
                    <a:pt x="367919" y="115443"/>
                  </a:lnTo>
                  <a:lnTo>
                    <a:pt x="417830" y="109093"/>
                  </a:lnTo>
                  <a:lnTo>
                    <a:pt x="435610" y="77216"/>
                  </a:lnTo>
                  <a:lnTo>
                    <a:pt x="436753" y="1143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77740" y="2391155"/>
              <a:ext cx="172085" cy="112395"/>
            </a:xfrm>
            <a:custGeom>
              <a:avLst/>
              <a:gdLst/>
              <a:ahLst/>
              <a:cxnLst/>
              <a:rect l="l" t="t" r="r" b="b"/>
              <a:pathLst>
                <a:path w="172085" h="112394">
                  <a:moveTo>
                    <a:pt x="74040" y="0"/>
                  </a:moveTo>
                  <a:lnTo>
                    <a:pt x="28701" y="7238"/>
                  </a:lnTo>
                  <a:lnTo>
                    <a:pt x="9144" y="41148"/>
                  </a:lnTo>
                  <a:lnTo>
                    <a:pt x="0" y="112394"/>
                  </a:lnTo>
                  <a:lnTo>
                    <a:pt x="26924" y="91948"/>
                  </a:lnTo>
                  <a:lnTo>
                    <a:pt x="48768" y="80010"/>
                  </a:lnTo>
                  <a:lnTo>
                    <a:pt x="77470" y="71246"/>
                  </a:lnTo>
                  <a:lnTo>
                    <a:pt x="123951" y="60325"/>
                  </a:lnTo>
                  <a:lnTo>
                    <a:pt x="163068" y="45212"/>
                  </a:lnTo>
                  <a:lnTo>
                    <a:pt x="171576" y="28448"/>
                  </a:lnTo>
                  <a:lnTo>
                    <a:pt x="164719" y="15239"/>
                  </a:lnTo>
                  <a:lnTo>
                    <a:pt x="159004" y="10032"/>
                  </a:lnTo>
                  <a:lnTo>
                    <a:pt x="74040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78680" y="2223515"/>
              <a:ext cx="438784" cy="115570"/>
            </a:xfrm>
            <a:custGeom>
              <a:avLst/>
              <a:gdLst/>
              <a:ahLst/>
              <a:cxnLst/>
              <a:rect l="l" t="t" r="r" b="b"/>
              <a:pathLst>
                <a:path w="438785" h="115569">
                  <a:moveTo>
                    <a:pt x="214884" y="74041"/>
                  </a:moveTo>
                  <a:lnTo>
                    <a:pt x="156083" y="19685"/>
                  </a:lnTo>
                  <a:lnTo>
                    <a:pt x="114046" y="0"/>
                  </a:lnTo>
                  <a:lnTo>
                    <a:pt x="68580" y="13843"/>
                  </a:lnTo>
                  <a:lnTo>
                    <a:pt x="0" y="59436"/>
                  </a:lnTo>
                  <a:lnTo>
                    <a:pt x="22479" y="59944"/>
                  </a:lnTo>
                  <a:lnTo>
                    <a:pt x="42672" y="65024"/>
                  </a:lnTo>
                  <a:lnTo>
                    <a:pt x="66294" y="74041"/>
                  </a:lnTo>
                  <a:lnTo>
                    <a:pt x="100203" y="87503"/>
                  </a:lnTo>
                  <a:lnTo>
                    <a:pt x="133096" y="98933"/>
                  </a:lnTo>
                  <a:lnTo>
                    <a:pt x="155575" y="101219"/>
                  </a:lnTo>
                  <a:lnTo>
                    <a:pt x="179705" y="93345"/>
                  </a:lnTo>
                  <a:lnTo>
                    <a:pt x="214884" y="74041"/>
                  </a:lnTo>
                  <a:close/>
                </a:path>
                <a:path w="438785" h="115569">
                  <a:moveTo>
                    <a:pt x="438277" y="11430"/>
                  </a:moveTo>
                  <a:lnTo>
                    <a:pt x="421640" y="22098"/>
                  </a:lnTo>
                  <a:lnTo>
                    <a:pt x="402590" y="28321"/>
                  </a:lnTo>
                  <a:lnTo>
                    <a:pt x="338709" y="40640"/>
                  </a:lnTo>
                  <a:lnTo>
                    <a:pt x="303530" y="48006"/>
                  </a:lnTo>
                  <a:lnTo>
                    <a:pt x="285115" y="57531"/>
                  </a:lnTo>
                  <a:lnTo>
                    <a:pt x="276479" y="74422"/>
                  </a:lnTo>
                  <a:lnTo>
                    <a:pt x="271272" y="105156"/>
                  </a:lnTo>
                  <a:lnTo>
                    <a:pt x="369189" y="115443"/>
                  </a:lnTo>
                  <a:lnTo>
                    <a:pt x="419354" y="109093"/>
                  </a:lnTo>
                  <a:lnTo>
                    <a:pt x="437134" y="77216"/>
                  </a:lnTo>
                  <a:lnTo>
                    <a:pt x="438277" y="1143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69764" y="2657855"/>
              <a:ext cx="172085" cy="112395"/>
            </a:xfrm>
            <a:custGeom>
              <a:avLst/>
              <a:gdLst/>
              <a:ahLst/>
              <a:cxnLst/>
              <a:rect l="l" t="t" r="r" b="b"/>
              <a:pathLst>
                <a:path w="172085" h="112394">
                  <a:moveTo>
                    <a:pt x="74040" y="0"/>
                  </a:moveTo>
                  <a:lnTo>
                    <a:pt x="28701" y="7238"/>
                  </a:lnTo>
                  <a:lnTo>
                    <a:pt x="9144" y="41148"/>
                  </a:lnTo>
                  <a:lnTo>
                    <a:pt x="0" y="112394"/>
                  </a:lnTo>
                  <a:lnTo>
                    <a:pt x="26924" y="91948"/>
                  </a:lnTo>
                  <a:lnTo>
                    <a:pt x="48768" y="80010"/>
                  </a:lnTo>
                  <a:lnTo>
                    <a:pt x="77470" y="71246"/>
                  </a:lnTo>
                  <a:lnTo>
                    <a:pt x="123951" y="60325"/>
                  </a:lnTo>
                  <a:lnTo>
                    <a:pt x="163068" y="45212"/>
                  </a:lnTo>
                  <a:lnTo>
                    <a:pt x="171576" y="28448"/>
                  </a:lnTo>
                  <a:lnTo>
                    <a:pt x="164719" y="15239"/>
                  </a:lnTo>
                  <a:lnTo>
                    <a:pt x="159003" y="10032"/>
                  </a:lnTo>
                  <a:lnTo>
                    <a:pt x="74040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70704" y="2490215"/>
              <a:ext cx="436880" cy="115570"/>
            </a:xfrm>
            <a:custGeom>
              <a:avLst/>
              <a:gdLst/>
              <a:ahLst/>
              <a:cxnLst/>
              <a:rect l="l" t="t" r="r" b="b"/>
              <a:pathLst>
                <a:path w="436879" h="115569">
                  <a:moveTo>
                    <a:pt x="214122" y="74041"/>
                  </a:moveTo>
                  <a:lnTo>
                    <a:pt x="155575" y="19685"/>
                  </a:lnTo>
                  <a:lnTo>
                    <a:pt x="113665" y="0"/>
                  </a:lnTo>
                  <a:lnTo>
                    <a:pt x="68326" y="13843"/>
                  </a:lnTo>
                  <a:lnTo>
                    <a:pt x="0" y="59436"/>
                  </a:lnTo>
                  <a:lnTo>
                    <a:pt x="22352" y="59944"/>
                  </a:lnTo>
                  <a:lnTo>
                    <a:pt x="42418" y="65024"/>
                  </a:lnTo>
                  <a:lnTo>
                    <a:pt x="66040" y="74041"/>
                  </a:lnTo>
                  <a:lnTo>
                    <a:pt x="99822" y="87503"/>
                  </a:lnTo>
                  <a:lnTo>
                    <a:pt x="132588" y="98933"/>
                  </a:lnTo>
                  <a:lnTo>
                    <a:pt x="154940" y="101219"/>
                  </a:lnTo>
                  <a:lnTo>
                    <a:pt x="179070" y="93345"/>
                  </a:lnTo>
                  <a:lnTo>
                    <a:pt x="214122" y="74041"/>
                  </a:lnTo>
                  <a:close/>
                </a:path>
                <a:path w="436879" h="115569">
                  <a:moveTo>
                    <a:pt x="436753" y="11430"/>
                  </a:moveTo>
                  <a:lnTo>
                    <a:pt x="420116" y="22098"/>
                  </a:lnTo>
                  <a:lnTo>
                    <a:pt x="401193" y="28321"/>
                  </a:lnTo>
                  <a:lnTo>
                    <a:pt x="337566" y="40640"/>
                  </a:lnTo>
                  <a:lnTo>
                    <a:pt x="302514" y="48006"/>
                  </a:lnTo>
                  <a:lnTo>
                    <a:pt x="284099" y="57531"/>
                  </a:lnTo>
                  <a:lnTo>
                    <a:pt x="275463" y="74422"/>
                  </a:lnTo>
                  <a:lnTo>
                    <a:pt x="270383" y="105156"/>
                  </a:lnTo>
                  <a:lnTo>
                    <a:pt x="367919" y="115443"/>
                  </a:lnTo>
                  <a:lnTo>
                    <a:pt x="417830" y="109093"/>
                  </a:lnTo>
                  <a:lnTo>
                    <a:pt x="435610" y="77216"/>
                  </a:lnTo>
                  <a:lnTo>
                    <a:pt x="436753" y="11430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32604" y="2767583"/>
              <a:ext cx="172085" cy="111760"/>
            </a:xfrm>
            <a:custGeom>
              <a:avLst/>
              <a:gdLst/>
              <a:ahLst/>
              <a:cxnLst/>
              <a:rect l="l" t="t" r="r" b="b"/>
              <a:pathLst>
                <a:path w="172085" h="111760">
                  <a:moveTo>
                    <a:pt x="74041" y="0"/>
                  </a:moveTo>
                  <a:lnTo>
                    <a:pt x="28701" y="7112"/>
                  </a:lnTo>
                  <a:lnTo>
                    <a:pt x="9144" y="40767"/>
                  </a:lnTo>
                  <a:lnTo>
                    <a:pt x="0" y="111252"/>
                  </a:lnTo>
                  <a:lnTo>
                    <a:pt x="26924" y="91059"/>
                  </a:lnTo>
                  <a:lnTo>
                    <a:pt x="48768" y="79121"/>
                  </a:lnTo>
                  <a:lnTo>
                    <a:pt x="77470" y="70485"/>
                  </a:lnTo>
                  <a:lnTo>
                    <a:pt x="123951" y="59817"/>
                  </a:lnTo>
                  <a:lnTo>
                    <a:pt x="163068" y="44704"/>
                  </a:lnTo>
                  <a:lnTo>
                    <a:pt x="171576" y="28067"/>
                  </a:lnTo>
                  <a:lnTo>
                    <a:pt x="164719" y="14986"/>
                  </a:lnTo>
                  <a:lnTo>
                    <a:pt x="159004" y="9906"/>
                  </a:lnTo>
                  <a:lnTo>
                    <a:pt x="74041" y="0"/>
                  </a:lnTo>
                  <a:close/>
                </a:path>
              </a:pathLst>
            </a:custGeom>
            <a:solidFill>
              <a:srgbClr val="86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41164" y="2764535"/>
              <a:ext cx="436880" cy="117475"/>
            </a:xfrm>
            <a:custGeom>
              <a:avLst/>
              <a:gdLst/>
              <a:ahLst/>
              <a:cxnLst/>
              <a:rect l="l" t="t" r="r" b="b"/>
              <a:pathLst>
                <a:path w="436879" h="117475">
                  <a:moveTo>
                    <a:pt x="214122" y="75057"/>
                  </a:moveTo>
                  <a:lnTo>
                    <a:pt x="155575" y="19939"/>
                  </a:lnTo>
                  <a:lnTo>
                    <a:pt x="113665" y="0"/>
                  </a:lnTo>
                  <a:lnTo>
                    <a:pt x="68326" y="13970"/>
                  </a:lnTo>
                  <a:lnTo>
                    <a:pt x="0" y="60325"/>
                  </a:lnTo>
                  <a:lnTo>
                    <a:pt x="22352" y="60706"/>
                  </a:lnTo>
                  <a:lnTo>
                    <a:pt x="42418" y="65913"/>
                  </a:lnTo>
                  <a:lnTo>
                    <a:pt x="66040" y="75057"/>
                  </a:lnTo>
                  <a:lnTo>
                    <a:pt x="99822" y="88646"/>
                  </a:lnTo>
                  <a:lnTo>
                    <a:pt x="132588" y="100203"/>
                  </a:lnTo>
                  <a:lnTo>
                    <a:pt x="154940" y="102616"/>
                  </a:lnTo>
                  <a:lnTo>
                    <a:pt x="179070" y="94615"/>
                  </a:lnTo>
                  <a:lnTo>
                    <a:pt x="214122" y="75057"/>
                  </a:lnTo>
                  <a:close/>
                </a:path>
                <a:path w="436879" h="117475">
                  <a:moveTo>
                    <a:pt x="436753" y="11557"/>
                  </a:moveTo>
                  <a:lnTo>
                    <a:pt x="420116" y="22352"/>
                  </a:lnTo>
                  <a:lnTo>
                    <a:pt x="401193" y="28702"/>
                  </a:lnTo>
                  <a:lnTo>
                    <a:pt x="337566" y="41148"/>
                  </a:lnTo>
                  <a:lnTo>
                    <a:pt x="302514" y="48641"/>
                  </a:lnTo>
                  <a:lnTo>
                    <a:pt x="284099" y="58293"/>
                  </a:lnTo>
                  <a:lnTo>
                    <a:pt x="275463" y="75438"/>
                  </a:lnTo>
                  <a:lnTo>
                    <a:pt x="270383" y="106553"/>
                  </a:lnTo>
                  <a:lnTo>
                    <a:pt x="367919" y="116967"/>
                  </a:lnTo>
                  <a:lnTo>
                    <a:pt x="417830" y="110617"/>
                  </a:lnTo>
                  <a:lnTo>
                    <a:pt x="435610" y="78232"/>
                  </a:lnTo>
                  <a:lnTo>
                    <a:pt x="436753" y="11557"/>
                  </a:lnTo>
                  <a:close/>
                </a:path>
              </a:pathLst>
            </a:custGeom>
            <a:solidFill>
              <a:srgbClr val="5F8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0104" y="3116580"/>
              <a:ext cx="172212" cy="11125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74264" y="1274063"/>
              <a:ext cx="3041904" cy="2828544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6111621" y="1018724"/>
            <a:ext cx="2281555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Cumhuriyet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Başsavcılığı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Aile</a:t>
            </a:r>
            <a:r>
              <a:rPr sz="1400" b="1" spc="1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Mahkemeleri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111621" y="1660222"/>
            <a:ext cx="2019300" cy="13055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Kolluk</a:t>
            </a:r>
            <a:r>
              <a:rPr sz="1400" b="1" spc="2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Birimleri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Polis</a:t>
            </a:r>
            <a:r>
              <a:rPr sz="1400" b="1" spc="1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Merkezleri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Jandarma</a:t>
            </a:r>
            <a:r>
              <a:rPr sz="1400" b="1" spc="3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Karakolları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Sağlık</a:t>
            </a:r>
            <a:r>
              <a:rPr sz="1400" b="1" spc="1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Bakanlığı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0" name="object 8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23471" y="3380232"/>
            <a:ext cx="1269282" cy="1670302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638555" y="463448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945"/>
                </a:lnTo>
              </a:path>
            </a:pathLst>
          </a:custGeom>
          <a:ln w="3175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2583" y="3349752"/>
            <a:ext cx="1592580" cy="1379220"/>
          </a:xfrm>
          <a:prstGeom prst="rect">
            <a:avLst/>
          </a:prstGeom>
        </p:spPr>
      </p:pic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65070">
              <a:lnSpc>
                <a:spcPct val="100000"/>
              </a:lnSpc>
              <a:spcBef>
                <a:spcPts val="105"/>
              </a:spcBef>
            </a:pPr>
            <a:r>
              <a:rPr sz="1400" b="1" spc="20" dirty="0">
                <a:latin typeface="Tahoma"/>
                <a:cs typeface="Tahoma"/>
              </a:rPr>
              <a:t>Şiddet</a:t>
            </a:r>
            <a:r>
              <a:rPr sz="1400" b="1" spc="190" dirty="0">
                <a:latin typeface="Tahoma"/>
                <a:cs typeface="Tahoma"/>
              </a:rPr>
              <a:t> </a:t>
            </a:r>
            <a:r>
              <a:rPr sz="1400" b="1" spc="20" dirty="0">
                <a:latin typeface="Tahoma"/>
                <a:cs typeface="Tahoma"/>
              </a:rPr>
              <a:t>Mağdurlarının</a:t>
            </a:r>
            <a:r>
              <a:rPr sz="1400" b="1" spc="170" dirty="0">
                <a:latin typeface="Tahoma"/>
                <a:cs typeface="Tahoma"/>
              </a:rPr>
              <a:t> </a:t>
            </a:r>
            <a:r>
              <a:rPr sz="1400" b="1" spc="20" dirty="0">
                <a:latin typeface="Tahoma"/>
                <a:cs typeface="Tahoma"/>
              </a:rPr>
              <a:t>Başvurabileceği</a:t>
            </a:r>
            <a:r>
              <a:rPr sz="1400" b="1" spc="17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Kurumlar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İnsanlar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Arasında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Sosyal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Eşitlik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929" y="2296414"/>
            <a:ext cx="47904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7620">
              <a:lnSpc>
                <a:spcPct val="100000"/>
              </a:lnSpc>
              <a:spcBef>
                <a:spcPts val="100"/>
              </a:spcBef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Otelimiz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din,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dil,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313D47"/>
                </a:solidFill>
                <a:latin typeface="Tahoma"/>
                <a:cs typeface="Tahoma"/>
              </a:rPr>
              <a:t>Irk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313D47"/>
                </a:solidFill>
                <a:latin typeface="Tahoma"/>
                <a:cs typeface="Tahoma"/>
              </a:rPr>
              <a:t>ayrImI</a:t>
            </a: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yapmadan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tüm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misafirlerimize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 çalIşma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arkadaşlarImIza</a:t>
            </a:r>
            <a:r>
              <a:rPr sz="1400" b="1" spc="-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313D47"/>
                </a:solidFill>
                <a:latin typeface="Tahoma"/>
                <a:cs typeface="Tahoma"/>
              </a:rPr>
              <a:t>saygIlI</a:t>
            </a:r>
            <a:r>
              <a:rPr sz="1400" b="1" spc="-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ve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eşit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şekilde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davranmaktadIr.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1803" y="1018032"/>
            <a:ext cx="2642616" cy="26471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POLİTİKALAR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137" y="1017523"/>
            <a:ext cx="4234180" cy="396326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20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lang="tr-TR" sz="1600" dirty="0" smtClean="0">
                <a:solidFill>
                  <a:srgbClr val="7C858B"/>
                </a:solidFill>
                <a:latin typeface="Verdana"/>
                <a:cs typeface="Verdana"/>
              </a:rPr>
              <a:t>Kadın Hakları </a:t>
            </a:r>
            <a:r>
              <a:rPr lang="tr-TR" sz="1600" dirty="0">
                <a:solidFill>
                  <a:srgbClr val="7C858B"/>
                </a:solidFill>
                <a:latin typeface="Verdana"/>
                <a:cs typeface="Verdana"/>
              </a:rPr>
              <a:t>V</a:t>
            </a:r>
            <a:r>
              <a:rPr lang="tr-TR" sz="1600" dirty="0" smtClean="0">
                <a:solidFill>
                  <a:srgbClr val="7C858B"/>
                </a:solidFill>
                <a:latin typeface="Verdana"/>
                <a:cs typeface="Verdana"/>
              </a:rPr>
              <a:t>e </a:t>
            </a:r>
            <a:r>
              <a:rPr lang="tr-TR" sz="1600" dirty="0">
                <a:solidFill>
                  <a:srgbClr val="7C858B"/>
                </a:solidFill>
                <a:latin typeface="Verdana"/>
                <a:cs typeface="Verdana"/>
              </a:rPr>
              <a:t>C</a:t>
            </a:r>
            <a:r>
              <a:rPr lang="tr-TR" sz="1600" dirty="0" smtClean="0">
                <a:solidFill>
                  <a:srgbClr val="7C858B"/>
                </a:solidFill>
                <a:latin typeface="Verdana"/>
                <a:cs typeface="Verdana"/>
              </a:rPr>
              <a:t>insiyet </a:t>
            </a:r>
            <a:r>
              <a:rPr lang="tr-TR" sz="1600" dirty="0">
                <a:solidFill>
                  <a:srgbClr val="7C858B"/>
                </a:solidFill>
                <a:latin typeface="Verdana"/>
                <a:cs typeface="Verdana"/>
              </a:rPr>
              <a:t>E</a:t>
            </a:r>
            <a:r>
              <a:rPr lang="tr-TR" sz="1600" dirty="0" smtClean="0">
                <a:solidFill>
                  <a:srgbClr val="7C858B"/>
                </a:solidFill>
                <a:latin typeface="Verdana"/>
                <a:cs typeface="Verdana"/>
              </a:rPr>
              <a:t>şitliği </a:t>
            </a:r>
            <a:r>
              <a:rPr lang="tr-TR" sz="1600" dirty="0">
                <a:solidFill>
                  <a:srgbClr val="7C858B"/>
                </a:solidFill>
                <a:latin typeface="Verdana"/>
                <a:cs typeface="Verdana"/>
              </a:rPr>
              <a:t>P</a:t>
            </a:r>
            <a:r>
              <a:rPr lang="tr-TR" sz="1600" dirty="0" smtClean="0">
                <a:solidFill>
                  <a:srgbClr val="7C858B"/>
                </a:solidFill>
                <a:latin typeface="Verdana"/>
                <a:cs typeface="Verdana"/>
              </a:rPr>
              <a:t>olitikamız.</a:t>
            </a:r>
          </a:p>
          <a:p>
            <a:pPr marL="329565" indent="-316865">
              <a:lnSpc>
                <a:spcPct val="100000"/>
              </a:lnSpc>
              <a:spcBef>
                <a:spcPts val="320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dirty="0" smtClean="0">
                <a:solidFill>
                  <a:srgbClr val="7C858B"/>
                </a:solidFill>
                <a:latin typeface="Verdana"/>
                <a:cs typeface="Verdana"/>
              </a:rPr>
              <a:t>Misafir</a:t>
            </a:r>
            <a:r>
              <a:rPr sz="1600" spc="90" dirty="0" smtClean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 smtClean="0">
                <a:solidFill>
                  <a:srgbClr val="7C858B"/>
                </a:solidFill>
                <a:latin typeface="Verdana"/>
                <a:cs typeface="Verdana"/>
              </a:rPr>
              <a:t>Memnuniyeti</a:t>
            </a:r>
            <a:r>
              <a:rPr sz="1600" spc="65" dirty="0" smtClean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 smtClean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 smtClean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spc="-150" dirty="0" smtClean="0">
                <a:solidFill>
                  <a:srgbClr val="7C858B"/>
                </a:solidFill>
                <a:latin typeface="Verdana"/>
                <a:cs typeface="Verdana"/>
              </a:rPr>
              <a:t>İş</a:t>
            </a:r>
            <a:r>
              <a:rPr sz="1600" spc="-145" dirty="0" smtClean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Sağlığı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Güvenliği</a:t>
            </a:r>
            <a:r>
              <a:rPr sz="1600" spc="-1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lang="tr-TR" sz="1600" dirty="0" smtClean="0">
                <a:solidFill>
                  <a:srgbClr val="7C858B"/>
                </a:solidFill>
                <a:latin typeface="Verdana"/>
                <a:cs typeface="Verdana"/>
              </a:rPr>
              <a:t>Kültürel Etkileşim</a:t>
            </a:r>
            <a:r>
              <a:rPr sz="1600" spc="-85" dirty="0" smtClean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Çevre</a:t>
            </a:r>
            <a:r>
              <a:rPr sz="16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Verimliliği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Çocuk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Hakları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Yerel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Toplum</a:t>
            </a:r>
            <a:r>
              <a:rPr sz="16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Erişebilirlik</a:t>
            </a:r>
            <a:r>
              <a:rPr sz="1600" spc="-1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İnsan</a:t>
            </a:r>
            <a:r>
              <a:rPr sz="1600" spc="-1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Hakları</a:t>
            </a:r>
            <a:r>
              <a:rPr sz="16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Eşitlik</a:t>
            </a:r>
            <a:r>
              <a:rPr sz="16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sz="1600" dirty="0"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sz="1600" spc="-10" dirty="0" smtClean="0">
                <a:solidFill>
                  <a:srgbClr val="7C858B"/>
                </a:solidFill>
                <a:latin typeface="Verdana"/>
                <a:cs typeface="Verdana"/>
              </a:rPr>
              <a:t>Satın</a:t>
            </a:r>
            <a:r>
              <a:rPr lang="tr-TR" sz="1600" spc="-10" dirty="0" smtClean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 smtClean="0">
                <a:solidFill>
                  <a:srgbClr val="7C858B"/>
                </a:solidFill>
                <a:latin typeface="Verdana"/>
                <a:cs typeface="Verdana"/>
              </a:rPr>
              <a:t>alma</a:t>
            </a:r>
            <a:r>
              <a:rPr sz="1600" spc="-80" dirty="0" smtClean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Politikamız</a:t>
            </a:r>
            <a:endParaRPr lang="tr-TR" sz="1600" spc="-10" dirty="0">
              <a:solidFill>
                <a:srgbClr val="7C858B"/>
              </a:solidFill>
              <a:latin typeface="Verdana"/>
              <a:cs typeface="Verdana"/>
            </a:endParaRP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lang="tr-TR" sz="1600" spc="-10" dirty="0">
                <a:solidFill>
                  <a:srgbClr val="7C858B"/>
                </a:solidFill>
                <a:latin typeface="Verdana"/>
                <a:cs typeface="Verdana"/>
              </a:rPr>
              <a:t>Avlak Haritası</a:t>
            </a:r>
          </a:p>
          <a:p>
            <a:pPr marL="329565" indent="-316865">
              <a:lnSpc>
                <a:spcPct val="100000"/>
              </a:lnSpc>
              <a:spcBef>
                <a:spcPts val="325"/>
              </a:spcBef>
              <a:buSzPct val="77777"/>
              <a:buFont typeface="Wingdings"/>
              <a:buChar char=""/>
              <a:tabLst>
                <a:tab pos="329565" algn="l"/>
              </a:tabLst>
            </a:pPr>
            <a:r>
              <a:rPr lang="tr-TR" sz="1600" spc="-10" dirty="0" smtClean="0">
                <a:solidFill>
                  <a:srgbClr val="7C858B"/>
                </a:solidFill>
                <a:latin typeface="Verdana"/>
                <a:cs typeface="Verdana"/>
              </a:rPr>
              <a:t>Yaban </a:t>
            </a:r>
            <a:r>
              <a:rPr lang="tr-TR" sz="1600" spc="-10" dirty="0">
                <a:solidFill>
                  <a:srgbClr val="7C858B"/>
                </a:solidFill>
                <a:latin typeface="Verdana"/>
                <a:cs typeface="Verdana"/>
              </a:rPr>
              <a:t>Hayatı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46" y="356997"/>
            <a:ext cx="69570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Yerel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Halk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ve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Tedarikçilerden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Seçim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Yapalım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21" y="1606676"/>
            <a:ext cx="4401820" cy="3014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53415" indent="-7620">
              <a:lnSpc>
                <a:spcPct val="100000"/>
              </a:lnSpc>
              <a:spcBef>
                <a:spcPts val="105"/>
              </a:spcBef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Bölge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halkIna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sosyal</a:t>
            </a:r>
            <a:r>
              <a:rPr sz="1400" b="1" spc="9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ekonomik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fayda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sağlamak</a:t>
            </a:r>
            <a:r>
              <a:rPr sz="1400" b="1" spc="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için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projeler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üretiriz.</a:t>
            </a:r>
            <a:endParaRPr sz="1400" dirty="0">
              <a:latin typeface="Tahoma"/>
              <a:cs typeface="Tahoma"/>
            </a:endParaRPr>
          </a:p>
          <a:p>
            <a:pPr marL="12700" marR="278130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Yerel</a:t>
            </a: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istihdam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tedarik</a:t>
            </a:r>
            <a:r>
              <a:rPr sz="1400" b="1" spc="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kaynaklarInI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tespit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ederek</a:t>
            </a:r>
            <a:r>
              <a:rPr sz="1400" b="1" spc="1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bölge</a:t>
            </a:r>
            <a:r>
              <a:rPr sz="1400" b="1" spc="1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ekonomisine</a:t>
            </a:r>
            <a:r>
              <a:rPr sz="1400" b="1" spc="1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fayda</a:t>
            </a:r>
            <a:r>
              <a:rPr sz="1400" b="1" spc="1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sağlarIz.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Bununla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birlikte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ulusal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ya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da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uluslararasI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mevzuata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uygun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olanlara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öncelik</a:t>
            </a: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veririz.</a:t>
            </a:r>
            <a:endParaRPr sz="1400" dirty="0">
              <a:latin typeface="Tahoma"/>
              <a:cs typeface="Tahoma"/>
            </a:endParaRPr>
          </a:p>
          <a:p>
            <a:pPr marL="12700" marR="935990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	Mümkün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olduğunca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ilk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yerel</a:t>
            </a:r>
            <a:r>
              <a:rPr sz="1400" b="1" spc="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halktan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bünyemize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işe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alIm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yapmaktayIz.</a:t>
            </a:r>
            <a:endParaRPr sz="1400" dirty="0">
              <a:latin typeface="Tahoma"/>
              <a:cs typeface="Tahoma"/>
            </a:endParaRPr>
          </a:p>
          <a:p>
            <a:pPr marL="12700" marR="5080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Misafirlerimize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bölgenin</a:t>
            </a:r>
            <a:r>
              <a:rPr sz="1400" b="1" spc="1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yemek,</a:t>
            </a:r>
            <a:r>
              <a:rPr sz="1400" b="1" spc="1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aktivite,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kültür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1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geleneklerinin</a:t>
            </a:r>
            <a:r>
              <a:rPr sz="1400" b="1" spc="10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313D47"/>
                </a:solidFill>
                <a:latin typeface="Tahoma"/>
                <a:cs typeface="Tahoma"/>
              </a:rPr>
              <a:t>tanItIlmasIna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destek</a:t>
            </a:r>
            <a:r>
              <a:rPr sz="1400" b="1" spc="114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verir, 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bunun</a:t>
            </a:r>
            <a:r>
              <a:rPr sz="1400" b="1" spc="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için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de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öncelikle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313D47"/>
                </a:solidFill>
                <a:latin typeface="Tahoma"/>
                <a:cs typeface="Tahoma"/>
              </a:rPr>
              <a:t>çalIşanlarImIzI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bu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konuda</a:t>
            </a:r>
            <a:r>
              <a:rPr sz="1400" b="1" spc="2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eğitiriz.</a:t>
            </a:r>
            <a:endParaRPr sz="1400" dirty="0">
              <a:latin typeface="Tahoma"/>
              <a:cs typeface="Tahoma"/>
            </a:endParaRPr>
          </a:p>
          <a:p>
            <a:pPr marL="76200" indent="-71120">
              <a:lnSpc>
                <a:spcPct val="100000"/>
              </a:lnSpc>
              <a:spcBef>
                <a:spcPts val="5"/>
              </a:spcBef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Kültürel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0" dirty="0" smtClean="0">
                <a:solidFill>
                  <a:srgbClr val="313D47"/>
                </a:solidFill>
                <a:latin typeface="Tahoma"/>
                <a:cs typeface="Tahoma"/>
              </a:rPr>
              <a:t>miraslar</a:t>
            </a:r>
            <a:r>
              <a:rPr lang="tr-TR" sz="1400" b="1" spc="-30" dirty="0" smtClean="0">
                <a:solidFill>
                  <a:srgbClr val="313D47"/>
                </a:solidFill>
                <a:latin typeface="Tahoma"/>
                <a:cs typeface="Tahoma"/>
              </a:rPr>
              <a:t>ı</a:t>
            </a:r>
            <a:r>
              <a:rPr sz="1400" b="1" spc="-30" dirty="0" smtClean="0">
                <a:solidFill>
                  <a:srgbClr val="313D47"/>
                </a:solidFill>
                <a:latin typeface="Tahoma"/>
                <a:cs typeface="Tahoma"/>
              </a:rPr>
              <a:t>m</a:t>
            </a:r>
            <a:r>
              <a:rPr lang="tr-TR" sz="1400" b="1" spc="-30" dirty="0" smtClean="0">
                <a:solidFill>
                  <a:srgbClr val="313D47"/>
                </a:solidFill>
                <a:latin typeface="Tahoma"/>
                <a:cs typeface="Tahoma"/>
              </a:rPr>
              <a:t>ı</a:t>
            </a:r>
            <a:r>
              <a:rPr sz="1400" b="1" spc="-30" dirty="0" smtClean="0">
                <a:solidFill>
                  <a:srgbClr val="313D47"/>
                </a:solidFill>
                <a:latin typeface="Tahoma"/>
                <a:cs typeface="Tahoma"/>
              </a:rPr>
              <a:t>za</a:t>
            </a:r>
            <a:r>
              <a:rPr sz="1400" b="1" spc="15" dirty="0" smtClean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sahip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 smtClean="0">
                <a:solidFill>
                  <a:srgbClr val="313D47"/>
                </a:solidFill>
                <a:latin typeface="Tahoma"/>
                <a:cs typeface="Tahoma"/>
              </a:rPr>
              <a:t>ç</a:t>
            </a:r>
            <a:r>
              <a:rPr lang="tr-TR" sz="1400" b="1" spc="-25" dirty="0" smtClean="0">
                <a:solidFill>
                  <a:srgbClr val="313D47"/>
                </a:solidFill>
                <a:latin typeface="Tahoma"/>
                <a:cs typeface="Tahoma"/>
              </a:rPr>
              <a:t>ı</a:t>
            </a:r>
            <a:r>
              <a:rPr sz="1400" b="1" spc="-25" dirty="0" smtClean="0">
                <a:solidFill>
                  <a:srgbClr val="313D47"/>
                </a:solidFill>
                <a:latin typeface="Tahoma"/>
                <a:cs typeface="Tahoma"/>
              </a:rPr>
              <a:t>karak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,</a:t>
            </a:r>
            <a:r>
              <a:rPr sz="1400" b="1"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verilen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 smtClean="0">
                <a:solidFill>
                  <a:srgbClr val="313D47"/>
                </a:solidFill>
                <a:latin typeface="Tahoma"/>
                <a:cs typeface="Tahoma"/>
              </a:rPr>
              <a:t>zararlar</a:t>
            </a:r>
            <a:r>
              <a:rPr lang="tr-TR" sz="1400" b="1" spc="-40" dirty="0" smtClean="0">
                <a:solidFill>
                  <a:srgbClr val="313D47"/>
                </a:solidFill>
                <a:latin typeface="Tahoma"/>
                <a:cs typeface="Tahoma"/>
              </a:rPr>
              <a:t>ı</a:t>
            </a:r>
            <a:r>
              <a:rPr sz="1400" b="1" spc="45" dirty="0" smtClean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en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aza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indirmeyi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hedefleriz.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Atıkları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Doğru</a:t>
            </a:r>
            <a:r>
              <a:rPr b="1" spc="-1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Ayrıştıralım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929" y="1298194"/>
            <a:ext cx="4488815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43230" indent="-7620">
              <a:lnSpc>
                <a:spcPct val="100000"/>
              </a:lnSpc>
              <a:spcBef>
                <a:spcPts val="105"/>
              </a:spcBef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İçinde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313D47"/>
                </a:solidFill>
                <a:latin typeface="Tahoma"/>
                <a:cs typeface="Tahoma"/>
              </a:rPr>
              <a:t>yaşadIğImIz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çevreyi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korumak</a:t>
            </a:r>
            <a:r>
              <a:rPr sz="1400" b="1" spc="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ve </a:t>
            </a:r>
            <a:r>
              <a:rPr sz="1400" b="1" spc="-60" dirty="0">
                <a:solidFill>
                  <a:srgbClr val="313D47"/>
                </a:solidFill>
                <a:latin typeface="Tahoma"/>
                <a:cs typeface="Tahoma"/>
              </a:rPr>
              <a:t>devamlIlIğInI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sağlamak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için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faaliyetlerimizin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yürütülmesi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esnasInda</a:t>
            </a:r>
            <a:r>
              <a:rPr sz="1400" b="1" spc="9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çevreye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olumsuz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etkilerimizi</a:t>
            </a:r>
            <a:r>
              <a:rPr sz="1400" b="1" spc="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tespit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eder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313D47"/>
                </a:solidFill>
                <a:latin typeface="Tahoma"/>
                <a:cs typeface="Tahoma"/>
              </a:rPr>
              <a:t>olasI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tehlikeleri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ve </a:t>
            </a:r>
            <a:r>
              <a:rPr sz="1400" b="1" spc="-80" dirty="0">
                <a:solidFill>
                  <a:srgbClr val="313D47"/>
                </a:solidFill>
                <a:latin typeface="Tahoma"/>
                <a:cs typeface="Tahoma"/>
              </a:rPr>
              <a:t>atIklarImIzI</a:t>
            </a:r>
            <a:r>
              <a:rPr sz="1400" b="1" spc="-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kontrol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altIna</a:t>
            </a:r>
            <a:r>
              <a:rPr sz="1400" b="1" spc="-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alIrIz.</a:t>
            </a:r>
            <a:endParaRPr sz="1400" dirty="0">
              <a:latin typeface="Tahoma"/>
              <a:cs typeface="Tahoma"/>
            </a:endParaRPr>
          </a:p>
          <a:p>
            <a:pPr marL="12700" marR="408305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spc="-75" dirty="0">
                <a:solidFill>
                  <a:srgbClr val="313D47"/>
                </a:solidFill>
                <a:latin typeface="Tahoma"/>
                <a:cs typeface="Tahoma"/>
              </a:rPr>
              <a:t>	AtIklarImIzI</a:t>
            </a:r>
            <a:r>
              <a:rPr sz="1400" b="1" spc="-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kaynağInda</a:t>
            </a:r>
            <a:r>
              <a:rPr sz="1400" b="1" spc="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313D47"/>
                </a:solidFill>
                <a:latin typeface="Tahoma"/>
                <a:cs typeface="Tahoma"/>
              </a:rPr>
              <a:t>ayIrarak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mümkün 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olduğunca</a:t>
            </a:r>
            <a:r>
              <a:rPr sz="1400" b="1" spc="-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geri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dönüşüm/geri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kazanIm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313D47"/>
                </a:solidFill>
                <a:latin typeface="Tahoma"/>
                <a:cs typeface="Tahoma"/>
              </a:rPr>
              <a:t>veya </a:t>
            </a:r>
            <a:r>
              <a:rPr sz="1400" b="1" spc="-40" dirty="0">
                <a:solidFill>
                  <a:srgbClr val="313D47"/>
                </a:solidFill>
                <a:latin typeface="Tahoma"/>
                <a:cs typeface="Tahoma"/>
              </a:rPr>
              <a:t>bertaraflarInI</a:t>
            </a:r>
            <a:r>
              <a:rPr sz="1400" b="1"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sağlarIz.</a:t>
            </a:r>
            <a:endParaRPr sz="1400" dirty="0">
              <a:latin typeface="Tahoma"/>
              <a:cs typeface="Tahoma"/>
            </a:endParaRPr>
          </a:p>
          <a:p>
            <a:pPr marL="12700" marR="84455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Doğal</a:t>
            </a:r>
            <a:r>
              <a:rPr sz="1400" b="1" spc="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kaynaklarIn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kontrollü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313D47"/>
                </a:solidFill>
                <a:latin typeface="Tahoma"/>
                <a:cs typeface="Tahoma"/>
              </a:rPr>
              <a:t>kullanIlmasI,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enerji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tüketiminin,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hava,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su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8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toprak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kirlenmesini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313D47"/>
                </a:solidFill>
                <a:latin typeface="Tahoma"/>
                <a:cs typeface="Tahoma"/>
              </a:rPr>
              <a:t>en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aza</a:t>
            </a:r>
            <a:r>
              <a:rPr sz="1400" b="1" spc="10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indirgenmesi</a:t>
            </a:r>
            <a:r>
              <a:rPr sz="1400" b="1" spc="1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için</a:t>
            </a:r>
            <a:r>
              <a:rPr sz="1400" b="1" spc="9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yürürlükte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olan</a:t>
            </a:r>
            <a:r>
              <a:rPr sz="1400" b="1" spc="114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çevre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kanun,</a:t>
            </a:r>
            <a:r>
              <a:rPr sz="1400" b="1" spc="114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yönetmelik,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mevzuat</a:t>
            </a:r>
            <a:r>
              <a:rPr sz="1400" b="1" spc="114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1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düzenlemelere uyarIz.</a:t>
            </a:r>
            <a:endParaRPr sz="1400" dirty="0">
              <a:latin typeface="Tahoma"/>
              <a:cs typeface="Tahoma"/>
            </a:endParaRPr>
          </a:p>
          <a:p>
            <a:pPr marL="12700" marR="221615" indent="-7620">
              <a:lnSpc>
                <a:spcPct val="100000"/>
              </a:lnSpc>
              <a:spcBef>
                <a:spcPts val="5"/>
              </a:spcBef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	Çevre</a:t>
            </a:r>
            <a:r>
              <a:rPr sz="1400" b="1" spc="1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kirliliğin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önlenmesine</a:t>
            </a:r>
            <a:r>
              <a:rPr sz="1400" b="1" spc="1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öncelik</a:t>
            </a:r>
            <a:r>
              <a:rPr sz="1400" b="1" spc="1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vererek,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çevre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313D47"/>
                </a:solidFill>
                <a:latin typeface="Tahoma"/>
                <a:cs typeface="Tahoma"/>
              </a:rPr>
              <a:t>duyarlIlIğInI</a:t>
            </a:r>
            <a:r>
              <a:rPr sz="1400" b="1" spc="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benimser</a:t>
            </a:r>
            <a:r>
              <a:rPr sz="1400" b="1" spc="8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ve</a:t>
            </a:r>
            <a:r>
              <a:rPr sz="1400" b="1" spc="9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313D47"/>
                </a:solidFill>
                <a:latin typeface="Tahoma"/>
                <a:cs typeface="Tahoma"/>
              </a:rPr>
              <a:t>yaygInlaştIrIrIz.</a:t>
            </a:r>
            <a:endParaRPr sz="1400" dirty="0">
              <a:latin typeface="Tahoma"/>
              <a:cs typeface="Tahoma"/>
            </a:endParaRPr>
          </a:p>
          <a:p>
            <a:pPr marL="76200" indent="-711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z="1400" b="1" spc="-30" dirty="0" smtClean="0">
                <a:solidFill>
                  <a:srgbClr val="313D47"/>
                </a:solidFill>
                <a:latin typeface="Tahoma"/>
                <a:cs typeface="Tahoma"/>
              </a:rPr>
              <a:t>At</a:t>
            </a:r>
            <a:r>
              <a:rPr lang="tr-TR" sz="1400" b="1" spc="-30" dirty="0" smtClean="0">
                <a:solidFill>
                  <a:srgbClr val="313D47"/>
                </a:solidFill>
                <a:latin typeface="Tahoma"/>
                <a:cs typeface="Tahoma"/>
              </a:rPr>
              <a:t>ı</a:t>
            </a:r>
            <a:r>
              <a:rPr sz="1400" b="1" spc="-30" dirty="0" smtClean="0">
                <a:solidFill>
                  <a:srgbClr val="313D47"/>
                </a:solidFill>
                <a:latin typeface="Tahoma"/>
                <a:cs typeface="Tahoma"/>
              </a:rPr>
              <a:t>k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pillerimizi</a:t>
            </a:r>
            <a:r>
              <a:rPr sz="1400" b="1" spc="-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KAT</a:t>
            </a:r>
            <a:r>
              <a:rPr sz="1400" b="1" spc="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20" dirty="0" smtClean="0">
                <a:solidFill>
                  <a:srgbClr val="313D47"/>
                </a:solidFill>
                <a:latin typeface="Tahoma"/>
                <a:cs typeface="Tahoma"/>
              </a:rPr>
              <a:t>HİZMETLERİ</a:t>
            </a:r>
            <a:r>
              <a:rPr lang="tr-TR" sz="1400" b="1" spc="-20" dirty="0" smtClean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 smtClean="0">
                <a:solidFill>
                  <a:srgbClr val="313D47"/>
                </a:solidFill>
                <a:latin typeface="Tahoma"/>
                <a:cs typeface="Tahoma"/>
              </a:rPr>
              <a:t>VEYA</a:t>
            </a:r>
            <a:r>
              <a:rPr sz="1400" b="1" spc="40" dirty="0" smtClean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313D47"/>
                </a:solidFill>
                <a:latin typeface="Tahoma"/>
                <a:cs typeface="Tahoma"/>
              </a:rPr>
              <a:t>ÖNBÜRO’YA</a:t>
            </a:r>
            <a:r>
              <a:rPr sz="1400" b="1" spc="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TESLİM</a:t>
            </a:r>
            <a:r>
              <a:rPr sz="1400" b="1"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EDEBİLİRSİNİZ.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7175" y="592492"/>
            <a:ext cx="2599702" cy="123857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Bunları</a:t>
            </a:r>
            <a:r>
              <a:rPr spc="-85" dirty="0"/>
              <a:t> </a:t>
            </a:r>
            <a:r>
              <a:rPr dirty="0"/>
              <a:t>Biliyor</a:t>
            </a:r>
            <a:r>
              <a:rPr spc="-40" dirty="0"/>
              <a:t> </a:t>
            </a:r>
            <a:r>
              <a:rPr spc="-10" dirty="0"/>
              <a:t>Musunuz?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pc="-10" dirty="0"/>
          </a:p>
          <a:p>
            <a:pPr marL="12700" marR="52705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pc="-355" dirty="0">
                <a:solidFill>
                  <a:srgbClr val="313D47"/>
                </a:solidFill>
                <a:latin typeface="Tahoma"/>
                <a:cs typeface="Tahoma"/>
              </a:rPr>
              <a:t>	1</a:t>
            </a:r>
            <a:r>
              <a:rPr spc="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ton</a:t>
            </a:r>
            <a:r>
              <a:rPr spc="-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35" dirty="0">
                <a:solidFill>
                  <a:srgbClr val="313D47"/>
                </a:solidFill>
                <a:latin typeface="Tahoma"/>
                <a:cs typeface="Tahoma"/>
              </a:rPr>
              <a:t>kullanIlmIş</a:t>
            </a:r>
            <a:r>
              <a:rPr spc="-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313D47"/>
                </a:solidFill>
                <a:latin typeface="Tahoma"/>
                <a:cs typeface="Tahoma"/>
              </a:rPr>
              <a:t>kağIdIn</a:t>
            </a:r>
            <a:r>
              <a:rPr spc="-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313D47"/>
                </a:solidFill>
                <a:latin typeface="Tahoma"/>
                <a:cs typeface="Tahoma"/>
              </a:rPr>
              <a:t>geri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dönüşümüyle</a:t>
            </a:r>
            <a:r>
              <a:rPr spc="1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204" dirty="0">
                <a:solidFill>
                  <a:srgbClr val="313D47"/>
                </a:solidFill>
                <a:latin typeface="Tahoma"/>
                <a:cs typeface="Tahoma"/>
              </a:rPr>
              <a:t>17</a:t>
            </a:r>
            <a:r>
              <a:rPr spc="2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313D47"/>
                </a:solidFill>
                <a:latin typeface="Tahoma"/>
                <a:cs typeface="Tahoma"/>
              </a:rPr>
              <a:t>ağacIn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kesilmesi</a:t>
            </a:r>
            <a:r>
              <a:rPr spc="1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313D47"/>
                </a:solidFill>
                <a:latin typeface="Tahoma"/>
                <a:cs typeface="Tahoma"/>
              </a:rPr>
              <a:t>önleniyor.</a:t>
            </a:r>
          </a:p>
          <a:p>
            <a:pPr marL="12700" marR="167005" indent="-7620">
              <a:lnSpc>
                <a:spcPct val="100000"/>
              </a:lnSpc>
              <a:buSzPct val="92857"/>
              <a:buFont typeface="Times New Roman"/>
              <a:buChar char="▪"/>
              <a:tabLst>
                <a:tab pos="76200" algn="l"/>
              </a:tabLst>
            </a:pPr>
            <a:r>
              <a:rPr spc="-355" dirty="0">
                <a:solidFill>
                  <a:srgbClr val="313D47"/>
                </a:solidFill>
                <a:latin typeface="Tahoma"/>
                <a:cs typeface="Tahoma"/>
              </a:rPr>
              <a:t>	1</a:t>
            </a:r>
            <a:r>
              <a:rPr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ton camIn</a:t>
            </a:r>
            <a:r>
              <a:rPr spc="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geri</a:t>
            </a:r>
            <a:r>
              <a:rPr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313D47"/>
                </a:solidFill>
                <a:latin typeface="Tahoma"/>
                <a:cs typeface="Tahoma"/>
              </a:rPr>
              <a:t>dönüşümü </a:t>
            </a:r>
            <a:r>
              <a:rPr spc="-90" dirty="0">
                <a:solidFill>
                  <a:srgbClr val="313D47"/>
                </a:solidFill>
                <a:latin typeface="Tahoma"/>
                <a:cs typeface="Tahoma"/>
              </a:rPr>
              <a:t>100</a:t>
            </a:r>
            <a:r>
              <a:rPr spc="-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litre</a:t>
            </a:r>
            <a:r>
              <a:rPr spc="-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313D47"/>
                </a:solidFill>
                <a:latin typeface="Tahoma"/>
                <a:cs typeface="Tahoma"/>
              </a:rPr>
              <a:t>akaryakIt</a:t>
            </a:r>
            <a:r>
              <a:rPr spc="-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313D47"/>
                </a:solidFill>
                <a:latin typeface="Tahoma"/>
                <a:cs typeface="Tahoma"/>
              </a:rPr>
              <a:t>tasarrufu sağlIyor.</a:t>
            </a:r>
          </a:p>
          <a:p>
            <a:pPr marL="12700" marR="5080" indent="112395">
              <a:lnSpc>
                <a:spcPct val="100000"/>
              </a:lnSpc>
              <a:spcBef>
                <a:spcPts val="5"/>
              </a:spcBef>
              <a:buSzPct val="92857"/>
              <a:buFont typeface="Times New Roman"/>
              <a:buChar char="▪"/>
              <a:tabLst>
                <a:tab pos="125095" algn="l"/>
              </a:tabLst>
            </a:pPr>
            <a:r>
              <a:rPr spc="70" dirty="0">
                <a:solidFill>
                  <a:srgbClr val="313D47"/>
                </a:solidFill>
                <a:latin typeface="Tahoma"/>
                <a:cs typeface="Tahoma"/>
              </a:rPr>
              <a:t>Cam</a:t>
            </a:r>
            <a:r>
              <a:rPr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şişe</a:t>
            </a:r>
            <a:r>
              <a:rPr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doğada</a:t>
            </a:r>
            <a:r>
              <a:rPr spc="5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313D47"/>
                </a:solidFill>
                <a:latin typeface="Tahoma"/>
                <a:cs typeface="Tahoma"/>
              </a:rPr>
              <a:t>4000</a:t>
            </a:r>
            <a:r>
              <a:rPr spc="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313D47"/>
                </a:solidFill>
                <a:latin typeface="Tahoma"/>
                <a:cs typeface="Tahoma"/>
              </a:rPr>
              <a:t>yIlda,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plastik</a:t>
            </a:r>
            <a:r>
              <a:rPr spc="-4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55" dirty="0">
                <a:solidFill>
                  <a:srgbClr val="313D47"/>
                </a:solidFill>
                <a:latin typeface="Tahoma"/>
                <a:cs typeface="Tahoma"/>
              </a:rPr>
              <a:t>1000</a:t>
            </a:r>
            <a:r>
              <a:rPr spc="-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50" dirty="0">
                <a:solidFill>
                  <a:srgbClr val="313D47"/>
                </a:solidFill>
                <a:latin typeface="Tahoma"/>
                <a:cs typeface="Tahoma"/>
              </a:rPr>
              <a:t>yIlda,</a:t>
            </a:r>
            <a:r>
              <a:rPr spc="-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313D47"/>
                </a:solidFill>
                <a:latin typeface="Tahoma"/>
                <a:cs typeface="Tahoma"/>
              </a:rPr>
              <a:t>sakIz</a:t>
            </a:r>
            <a:r>
              <a:rPr spc="-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ise</a:t>
            </a:r>
            <a:r>
              <a:rPr spc="-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50" dirty="0">
                <a:solidFill>
                  <a:srgbClr val="313D47"/>
                </a:solidFill>
                <a:latin typeface="Tahoma"/>
                <a:cs typeface="Tahoma"/>
              </a:rPr>
              <a:t>5 </a:t>
            </a:r>
            <a:r>
              <a:rPr spc="-35" dirty="0">
                <a:solidFill>
                  <a:srgbClr val="313D47"/>
                </a:solidFill>
                <a:latin typeface="Tahoma"/>
                <a:cs typeface="Tahoma"/>
              </a:rPr>
              <a:t>yIlda</a:t>
            </a:r>
            <a:r>
              <a:rPr spc="-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yok </a:t>
            </a:r>
            <a:r>
              <a:rPr spc="-10" dirty="0">
                <a:solidFill>
                  <a:srgbClr val="313D47"/>
                </a:solidFill>
                <a:latin typeface="Tahoma"/>
                <a:cs typeface="Tahoma"/>
              </a:rPr>
              <a:t>oluyor.</a:t>
            </a:r>
          </a:p>
          <a:p>
            <a:pPr marL="12700" marR="116839" indent="112395">
              <a:lnSpc>
                <a:spcPct val="100000"/>
              </a:lnSpc>
              <a:buSzPct val="92857"/>
              <a:buFont typeface="Times New Roman"/>
              <a:buChar char="▪"/>
              <a:tabLst>
                <a:tab pos="125095" algn="l"/>
              </a:tabLst>
            </a:pPr>
            <a:r>
              <a:rPr spc="-355" dirty="0">
                <a:solidFill>
                  <a:srgbClr val="313D47"/>
                </a:solidFill>
                <a:latin typeface="Tahoma"/>
                <a:cs typeface="Tahoma"/>
              </a:rPr>
              <a:t>1</a:t>
            </a:r>
            <a:r>
              <a:rPr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ton</a:t>
            </a:r>
            <a:r>
              <a:rPr spc="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camIn</a:t>
            </a:r>
            <a:r>
              <a:rPr spc="1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geri</a:t>
            </a:r>
            <a:r>
              <a:rPr spc="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313D47"/>
                </a:solidFill>
                <a:latin typeface="Tahoma"/>
                <a:cs typeface="Tahoma"/>
              </a:rPr>
              <a:t>dönüşümü </a:t>
            </a:r>
            <a:r>
              <a:rPr spc="-90" dirty="0">
                <a:solidFill>
                  <a:srgbClr val="313D47"/>
                </a:solidFill>
                <a:latin typeface="Tahoma"/>
                <a:cs typeface="Tahoma"/>
              </a:rPr>
              <a:t>100</a:t>
            </a:r>
            <a:r>
              <a:rPr spc="-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litre</a:t>
            </a:r>
            <a:r>
              <a:rPr spc="-2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13D47"/>
                </a:solidFill>
                <a:latin typeface="Tahoma"/>
                <a:cs typeface="Tahoma"/>
              </a:rPr>
              <a:t>petrol</a:t>
            </a:r>
            <a:r>
              <a:rPr spc="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313D47"/>
                </a:solidFill>
                <a:latin typeface="Tahoma"/>
                <a:cs typeface="Tahoma"/>
              </a:rPr>
              <a:t>tasarrufu sağlIyor.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5697" y="235966"/>
            <a:ext cx="22929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A994"/>
                </a:solidFill>
                <a:latin typeface="Tahoma"/>
                <a:cs typeface="Tahoma"/>
              </a:rPr>
              <a:t>Pil</a:t>
            </a:r>
            <a:r>
              <a:rPr b="1" spc="45" dirty="0">
                <a:solidFill>
                  <a:srgbClr val="00A994"/>
                </a:solidFill>
                <a:latin typeface="Tahoma"/>
                <a:cs typeface="Tahoma"/>
              </a:rPr>
              <a:t> </a:t>
            </a:r>
            <a:r>
              <a:rPr b="1" spc="-95" dirty="0">
                <a:solidFill>
                  <a:srgbClr val="00A994"/>
                </a:solidFill>
                <a:latin typeface="Tahoma"/>
                <a:cs typeface="Tahoma"/>
              </a:rPr>
              <a:t>AtIklarImIz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657" y="1099566"/>
            <a:ext cx="7214234" cy="223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7C858B"/>
              </a:buClr>
              <a:buFont typeface="Times New Roman"/>
              <a:buChar char="●"/>
              <a:tabLst>
                <a:tab pos="363220" algn="l"/>
              </a:tabLst>
            </a:pPr>
            <a:r>
              <a:rPr sz="1800" spc="-20" dirty="0">
                <a:latin typeface="Verdana"/>
                <a:cs typeface="Verdana"/>
              </a:rPr>
              <a:t>Kimyasal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enerjiyi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elektrik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enerjisine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doğrudan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dönüştürerek 	</a:t>
            </a:r>
            <a:r>
              <a:rPr sz="1800" dirty="0">
                <a:latin typeface="Verdana"/>
                <a:cs typeface="Verdana"/>
              </a:rPr>
              <a:t>bünyesinde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depolayan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cihazlara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pil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denir.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Kullanım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ömrünü</a:t>
            </a:r>
            <a:endParaRPr sz="1800">
              <a:latin typeface="Verdana"/>
              <a:cs typeface="Verdana"/>
            </a:endParaRPr>
          </a:p>
          <a:p>
            <a:pPr marL="59753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Verdana"/>
                <a:cs typeface="Verdana"/>
              </a:rPr>
              <a:t>tamamlamış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veya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uğramış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olduğu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fiziksel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hasar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sonucu</a:t>
            </a:r>
            <a:endParaRPr sz="1800">
              <a:latin typeface="Verdana"/>
              <a:cs typeface="Verdana"/>
            </a:endParaRPr>
          </a:p>
          <a:p>
            <a:pPr marL="673735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latin typeface="Verdana"/>
                <a:cs typeface="Verdana"/>
              </a:rPr>
              <a:t>kullanılmayacak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duruma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gelmiş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pillere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“Atık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Pil"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denir.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800">
              <a:latin typeface="Verdana"/>
              <a:cs typeface="Verdana"/>
            </a:endParaRPr>
          </a:p>
          <a:p>
            <a:pPr marL="1475740" lvl="1" indent="-342900">
              <a:lnSpc>
                <a:spcPct val="100000"/>
              </a:lnSpc>
              <a:buClr>
                <a:srgbClr val="7C858B"/>
              </a:buClr>
              <a:buFont typeface="Times New Roman"/>
              <a:buChar char="●"/>
              <a:tabLst>
                <a:tab pos="1475740" algn="l"/>
              </a:tabLst>
            </a:pPr>
            <a:r>
              <a:rPr sz="1800" dirty="0">
                <a:latin typeface="Verdana"/>
                <a:cs typeface="Verdana"/>
              </a:rPr>
              <a:t>Atık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pillerinizi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Resepsiyona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teslim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ediniz.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22235" y="2446019"/>
            <a:ext cx="1922145" cy="2697480"/>
            <a:chOff x="7222235" y="2446019"/>
            <a:chExt cx="1922145" cy="26974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2235" y="2446019"/>
              <a:ext cx="1548383" cy="26974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7279" y="4701540"/>
              <a:ext cx="426720" cy="365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372" y="508838"/>
            <a:ext cx="4970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70" dirty="0">
                <a:solidFill>
                  <a:srgbClr val="00A994"/>
                </a:solidFill>
                <a:latin typeface="Tahoma"/>
                <a:cs typeface="Tahoma"/>
              </a:rPr>
              <a:t>Gıda</a:t>
            </a:r>
            <a:r>
              <a:rPr sz="3200" b="1" spc="-145" dirty="0">
                <a:solidFill>
                  <a:srgbClr val="00A994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A994"/>
                </a:solidFill>
                <a:latin typeface="Tahoma"/>
                <a:cs typeface="Tahoma"/>
              </a:rPr>
              <a:t>İsrafını</a:t>
            </a:r>
            <a:r>
              <a:rPr sz="3200" b="1" spc="-130" dirty="0">
                <a:solidFill>
                  <a:srgbClr val="00A994"/>
                </a:solidFill>
                <a:latin typeface="Tahoma"/>
                <a:cs typeface="Tahoma"/>
              </a:rPr>
              <a:t> </a:t>
            </a:r>
            <a:r>
              <a:rPr sz="3200" b="1" spc="65" dirty="0">
                <a:solidFill>
                  <a:srgbClr val="00A994"/>
                </a:solidFill>
                <a:latin typeface="Tahoma"/>
                <a:cs typeface="Tahoma"/>
              </a:rPr>
              <a:t>Önleyelim!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595" y="1263396"/>
            <a:ext cx="5702808" cy="2386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30932" y="3966768"/>
            <a:ext cx="526669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Dünya’da</a:t>
            </a:r>
            <a:r>
              <a:rPr sz="1400" b="1" spc="7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her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yıl</a:t>
            </a:r>
            <a:r>
              <a:rPr sz="1400" b="1" spc="10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üretilen</a:t>
            </a:r>
            <a:r>
              <a:rPr sz="1400" b="1" spc="11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313D47"/>
                </a:solidFill>
                <a:latin typeface="Tahoma"/>
                <a:cs typeface="Tahoma"/>
              </a:rPr>
              <a:t>gıdanın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313D47"/>
                </a:solidFill>
                <a:latin typeface="Tahoma"/>
                <a:cs typeface="Tahoma"/>
              </a:rPr>
              <a:t>1/3’ü</a:t>
            </a:r>
            <a:r>
              <a:rPr sz="1400" b="1" spc="7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çöpe</a:t>
            </a:r>
            <a:r>
              <a:rPr sz="1400" b="1" spc="6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gitmektedir.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Yiyeceğiniz</a:t>
            </a:r>
            <a:r>
              <a:rPr sz="1400" b="1" spc="13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kadar</a:t>
            </a:r>
            <a:r>
              <a:rPr sz="1400" b="1" spc="15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313D47"/>
                </a:solidFill>
                <a:latin typeface="Tahoma"/>
                <a:cs typeface="Tahoma"/>
              </a:rPr>
              <a:t>yemek</a:t>
            </a:r>
            <a:r>
              <a:rPr sz="1400" b="1" spc="130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almanız</a:t>
            </a:r>
            <a:r>
              <a:rPr sz="1400" b="1" spc="12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313D47"/>
                </a:solidFill>
                <a:latin typeface="Tahoma"/>
                <a:cs typeface="Tahoma"/>
              </a:rPr>
              <a:t>israfı</a:t>
            </a:r>
            <a:r>
              <a:rPr sz="1400" b="1" spc="145" dirty="0">
                <a:solidFill>
                  <a:srgbClr val="313D47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313D47"/>
                </a:solidFill>
                <a:latin typeface="Tahoma"/>
                <a:cs typeface="Tahoma"/>
              </a:rPr>
              <a:t>önleyecektir.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174" y="1690192"/>
            <a:ext cx="2033905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indent="-20447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sz="2000" dirty="0">
                <a:latin typeface="Verdana"/>
                <a:cs typeface="Verdana"/>
              </a:rPr>
              <a:t>Kağıt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85" dirty="0">
                <a:latin typeface="Verdana"/>
                <a:cs typeface="Verdana"/>
              </a:rPr>
              <a:t>–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Karton</a:t>
            </a:r>
            <a:endParaRPr sz="2000">
              <a:latin typeface="Verdana"/>
              <a:cs typeface="Verdana"/>
            </a:endParaRPr>
          </a:p>
          <a:p>
            <a:pPr marL="213360" indent="-205104">
              <a:lnSpc>
                <a:spcPct val="100000"/>
              </a:lnSpc>
              <a:spcBef>
                <a:spcPts val="2405"/>
              </a:spcBef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sz="2000" spc="35" dirty="0">
                <a:latin typeface="Verdana"/>
                <a:cs typeface="Verdana"/>
              </a:rPr>
              <a:t>Cam</a:t>
            </a:r>
            <a:endParaRPr sz="2000">
              <a:latin typeface="Verdana"/>
              <a:cs typeface="Verdana"/>
            </a:endParaRPr>
          </a:p>
          <a:p>
            <a:pPr marL="213360" indent="-205104">
              <a:lnSpc>
                <a:spcPct val="100000"/>
              </a:lnSpc>
              <a:spcBef>
                <a:spcPts val="2400"/>
              </a:spcBef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sz="2000" spc="-10" dirty="0">
                <a:latin typeface="Verdana"/>
                <a:cs typeface="Verdana"/>
              </a:rPr>
              <a:t>Plastik</a:t>
            </a:r>
            <a:endParaRPr sz="2000">
              <a:latin typeface="Verdana"/>
              <a:cs typeface="Verdana"/>
            </a:endParaRPr>
          </a:p>
          <a:p>
            <a:pPr marL="213360" indent="-205104">
              <a:lnSpc>
                <a:spcPct val="100000"/>
              </a:lnSpc>
              <a:spcBef>
                <a:spcPts val="2400"/>
              </a:spcBef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sz="2000" spc="-10" dirty="0">
                <a:latin typeface="Verdana"/>
                <a:cs typeface="Verdana"/>
              </a:rPr>
              <a:t>Metal</a:t>
            </a:r>
            <a:endParaRPr sz="2000">
              <a:latin typeface="Verdana"/>
              <a:cs typeface="Verdana"/>
            </a:endParaRPr>
          </a:p>
          <a:p>
            <a:pPr marL="213360" indent="-205104">
              <a:lnSpc>
                <a:spcPct val="100000"/>
              </a:lnSpc>
              <a:spcBef>
                <a:spcPts val="2400"/>
              </a:spcBef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sz="2000" spc="-10" dirty="0">
                <a:latin typeface="Verdana"/>
                <a:cs typeface="Verdana"/>
              </a:rPr>
              <a:t>Kompozit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01" y="839724"/>
            <a:ext cx="4208689" cy="1459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4" rIns="0" bIns="0" rtlCol="0">
            <a:spAutoFit/>
          </a:bodyPr>
          <a:lstStyle/>
          <a:p>
            <a:pPr marL="2094864">
              <a:lnSpc>
                <a:spcPct val="100000"/>
              </a:lnSpc>
              <a:spcBef>
                <a:spcPts val="105"/>
              </a:spcBef>
            </a:pPr>
            <a:r>
              <a:rPr sz="2000" b="1" spc="125" dirty="0">
                <a:solidFill>
                  <a:srgbClr val="000000"/>
                </a:solidFill>
                <a:latin typeface="Tahoma"/>
                <a:cs typeface="Tahoma"/>
              </a:rPr>
              <a:t>AMBALAJ</a:t>
            </a:r>
            <a:r>
              <a:rPr sz="2000" b="1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Tahoma"/>
                <a:cs typeface="Tahoma"/>
              </a:rPr>
              <a:t>ATIKLARI</a:t>
            </a:r>
            <a:r>
              <a:rPr sz="2000" b="1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Tahoma"/>
                <a:cs typeface="Tahoma"/>
              </a:rPr>
              <a:t>NELERDİR?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72840" y="1170430"/>
            <a:ext cx="5440680" cy="3961129"/>
            <a:chOff x="3672840" y="1170430"/>
            <a:chExt cx="5440680" cy="396112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0" y="1170430"/>
              <a:ext cx="5013960" cy="3960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0" y="4765547"/>
              <a:ext cx="426720" cy="365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964" y="213359"/>
            <a:ext cx="8997950" cy="4914900"/>
            <a:chOff x="92964" y="213359"/>
            <a:chExt cx="8997950" cy="491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4" y="213359"/>
              <a:ext cx="8601456" cy="46908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4420" y="4777739"/>
              <a:ext cx="396240" cy="3505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0"/>
            <a:ext cx="4251960" cy="5102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1988" y="1295222"/>
            <a:ext cx="3415665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spc="-150" dirty="0">
                <a:latin typeface="Tahoma"/>
                <a:cs typeface="Tahoma"/>
              </a:rPr>
              <a:t>AtIklarImIzI </a:t>
            </a:r>
            <a:r>
              <a:rPr sz="4400" b="1" spc="145" dirty="0">
                <a:latin typeface="Tahoma"/>
                <a:cs typeface="Tahoma"/>
              </a:rPr>
              <a:t>doğru </a:t>
            </a:r>
            <a:r>
              <a:rPr sz="4400" b="1" spc="-200" dirty="0">
                <a:latin typeface="Tahoma"/>
                <a:cs typeface="Tahoma"/>
              </a:rPr>
              <a:t>ayrIştIralIm!</a:t>
            </a:r>
            <a:endParaRPr sz="4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SOSYAL,</a:t>
            </a:r>
            <a:r>
              <a:rPr sz="2800" b="1" spc="100" dirty="0">
                <a:latin typeface="Tahoma"/>
                <a:cs typeface="Tahoma"/>
              </a:rPr>
              <a:t> </a:t>
            </a:r>
            <a:r>
              <a:rPr sz="2800" b="1" spc="60" dirty="0">
                <a:latin typeface="Tahoma"/>
                <a:cs typeface="Tahoma"/>
              </a:rPr>
              <a:t>KÜLTÜREL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657" y="1197438"/>
            <a:ext cx="7914005" cy="2550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469265" algn="l"/>
              </a:tabLst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Sürdürülebilirlik</a:t>
            </a:r>
            <a:r>
              <a:rPr sz="18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Anketi</a:t>
            </a:r>
            <a:endParaRPr sz="18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469265" algn="l"/>
              </a:tabLst>
            </a:pP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Erişilebilirlik</a:t>
            </a:r>
            <a:endParaRPr sz="18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69265" algn="l"/>
              </a:tabLst>
            </a:pP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Yerel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Bölge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Halkının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 Desteklenmesi</a:t>
            </a:r>
            <a:endParaRPr sz="18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69265" algn="l"/>
              </a:tabLst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Bölgesel</a:t>
            </a:r>
            <a:r>
              <a:rPr sz="18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Çalışanların</a:t>
            </a:r>
            <a:r>
              <a:rPr sz="18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Desteklenmesi</a:t>
            </a:r>
            <a:endParaRPr sz="18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469265" algn="l"/>
              </a:tabLst>
            </a:pPr>
            <a:r>
              <a:rPr sz="1800" spc="-65" dirty="0">
                <a:solidFill>
                  <a:srgbClr val="7C858B"/>
                </a:solidFill>
                <a:latin typeface="Verdana"/>
                <a:cs typeface="Verdana"/>
              </a:rPr>
              <a:t>Stajyer</a:t>
            </a:r>
            <a:r>
              <a:rPr sz="18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Çalışanların</a:t>
            </a:r>
            <a:r>
              <a:rPr sz="18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Desteklenmesi</a:t>
            </a:r>
            <a:endParaRPr sz="1800">
              <a:latin typeface="Verdana"/>
              <a:cs typeface="Verdana"/>
            </a:endParaRPr>
          </a:p>
          <a:p>
            <a:pPr marL="530225" indent="-51752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530225" algn="l"/>
              </a:tabLst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Kadın</a:t>
            </a:r>
            <a:r>
              <a:rPr sz="18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Çalışanların</a:t>
            </a:r>
            <a:r>
              <a:rPr sz="18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Desteklenmesi</a:t>
            </a:r>
            <a:endParaRPr sz="18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69265" algn="l"/>
              </a:tabLst>
            </a:pPr>
            <a:r>
              <a:rPr sz="1800" spc="-254" dirty="0">
                <a:solidFill>
                  <a:srgbClr val="7C858B"/>
                </a:solidFill>
                <a:latin typeface="Verdana"/>
                <a:cs typeface="Verdana"/>
              </a:rPr>
              <a:t>18</a:t>
            </a:r>
            <a:r>
              <a:rPr sz="18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7C858B"/>
                </a:solidFill>
                <a:latin typeface="Verdana"/>
                <a:cs typeface="Verdana"/>
              </a:rPr>
              <a:t>Yaş</a:t>
            </a:r>
            <a:r>
              <a:rPr sz="1800" spc="-1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Altı</a:t>
            </a:r>
            <a:r>
              <a:rPr sz="18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7C858B"/>
                </a:solidFill>
                <a:latin typeface="Verdana"/>
                <a:cs typeface="Verdana"/>
              </a:rPr>
              <a:t>-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muvaffakat</a:t>
            </a:r>
            <a:r>
              <a:rPr sz="18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7C858B"/>
                </a:solidFill>
                <a:latin typeface="Verdana"/>
                <a:cs typeface="Verdana"/>
              </a:rPr>
              <a:t>olsa</a:t>
            </a:r>
            <a:r>
              <a:rPr sz="18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bile-</a:t>
            </a:r>
            <a:r>
              <a:rPr sz="18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Çocuk</a:t>
            </a:r>
            <a:r>
              <a:rPr sz="18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Çalışana</a:t>
            </a:r>
            <a:r>
              <a:rPr sz="18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7C858B"/>
                </a:solidFill>
                <a:latin typeface="Verdana"/>
                <a:cs typeface="Verdana"/>
              </a:rPr>
              <a:t>İzin</a:t>
            </a:r>
            <a:r>
              <a:rPr sz="18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Verilmemesi</a:t>
            </a:r>
            <a:endParaRPr sz="1800">
              <a:latin typeface="Verdana"/>
              <a:cs typeface="Verdana"/>
            </a:endParaRPr>
          </a:p>
          <a:p>
            <a:pPr marL="469265" indent="-45656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69265" algn="l"/>
              </a:tabLst>
            </a:pP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Çalışan</a:t>
            </a:r>
            <a:r>
              <a:rPr sz="1800" spc="-1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7C858B"/>
                </a:solidFill>
                <a:latin typeface="Verdana"/>
                <a:cs typeface="Verdana"/>
              </a:rPr>
              <a:t>Memnuniyet</a:t>
            </a:r>
            <a:r>
              <a:rPr sz="1800" spc="-1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Anketleri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6388" y="996061"/>
            <a:ext cx="6433185" cy="513080"/>
            <a:chOff x="1326388" y="996061"/>
            <a:chExt cx="6433185" cy="513080"/>
          </a:xfrm>
        </p:grpSpPr>
        <p:sp>
          <p:nvSpPr>
            <p:cNvPr id="3" name="object 3"/>
            <p:cNvSpPr/>
            <p:nvPr/>
          </p:nvSpPr>
          <p:spPr>
            <a:xfrm>
              <a:off x="1332738" y="1002411"/>
              <a:ext cx="6420485" cy="487680"/>
            </a:xfrm>
            <a:custGeom>
              <a:avLst/>
              <a:gdLst/>
              <a:ahLst/>
              <a:cxnLst/>
              <a:rect l="l" t="t" r="r" b="b"/>
              <a:pathLst>
                <a:path w="6420484" h="487680">
                  <a:moveTo>
                    <a:pt x="6420231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6420231" y="487679"/>
                  </a:lnTo>
                  <a:lnTo>
                    <a:pt x="6420231" y="0"/>
                  </a:lnTo>
                  <a:close/>
                </a:path>
              </a:pathLst>
            </a:custGeom>
            <a:solidFill>
              <a:srgbClr val="00A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6388" y="996061"/>
              <a:ext cx="6433185" cy="513080"/>
            </a:xfrm>
            <a:custGeom>
              <a:avLst/>
              <a:gdLst/>
              <a:ahLst/>
              <a:cxnLst/>
              <a:rect l="l" t="t" r="r" b="b"/>
              <a:pathLst>
                <a:path w="6433184" h="513080">
                  <a:moveTo>
                    <a:pt x="6350" y="0"/>
                  </a:moveTo>
                  <a:lnTo>
                    <a:pt x="6350" y="513079"/>
                  </a:lnTo>
                </a:path>
                <a:path w="6433184" h="513080">
                  <a:moveTo>
                    <a:pt x="6426581" y="0"/>
                  </a:moveTo>
                  <a:lnTo>
                    <a:pt x="6426581" y="513079"/>
                  </a:lnTo>
                </a:path>
                <a:path w="6433184" h="513080">
                  <a:moveTo>
                    <a:pt x="0" y="6350"/>
                  </a:moveTo>
                  <a:lnTo>
                    <a:pt x="6432931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6388" y="1490091"/>
              <a:ext cx="6433185" cy="0"/>
            </a:xfrm>
            <a:custGeom>
              <a:avLst/>
              <a:gdLst/>
              <a:ahLst/>
              <a:cxnLst/>
              <a:rect l="l" t="t" r="r" b="b"/>
              <a:pathLst>
                <a:path w="6433184">
                  <a:moveTo>
                    <a:pt x="0" y="0"/>
                  </a:moveTo>
                  <a:lnTo>
                    <a:pt x="643293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9088" y="1018743"/>
            <a:ext cx="640778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b="1" spc="-210" dirty="0">
                <a:solidFill>
                  <a:srgbClr val="FFFFFF"/>
                </a:solidFill>
                <a:latin typeface="Tahoma"/>
                <a:cs typeface="Tahoma"/>
              </a:rPr>
              <a:t>İŞ</a:t>
            </a:r>
            <a:r>
              <a:rPr sz="2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60" dirty="0">
                <a:solidFill>
                  <a:srgbClr val="FFFFFF"/>
                </a:solidFill>
                <a:latin typeface="Tahoma"/>
                <a:cs typeface="Tahoma"/>
              </a:rPr>
              <a:t>SAĞLIĞI</a:t>
            </a:r>
            <a:r>
              <a:rPr sz="2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165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ahoma"/>
                <a:cs typeface="Tahoma"/>
              </a:rPr>
              <a:t>GÜVENLİĞİ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2738" y="3285235"/>
            <a:ext cx="6444615" cy="674370"/>
          </a:xfrm>
          <a:prstGeom prst="rect">
            <a:avLst/>
          </a:prstGeom>
          <a:solidFill>
            <a:srgbClr val="00707C"/>
          </a:solidFill>
          <a:ln w="12700">
            <a:solidFill>
              <a:srgbClr val="FFAB4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400" b="1" spc="60" dirty="0">
                <a:solidFill>
                  <a:srgbClr val="FFFFFF"/>
                </a:solidFill>
                <a:latin typeface="Tahoma"/>
                <a:cs typeface="Tahoma"/>
              </a:rPr>
              <a:t>GENEL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Tahoma"/>
                <a:cs typeface="Tahoma"/>
              </a:rPr>
              <a:t>KURALLAR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0395" y="1267946"/>
            <a:ext cx="3538854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15100"/>
              </a:lnSpc>
              <a:spcBef>
                <a:spcPts val="105"/>
              </a:spcBef>
              <a:buClr>
                <a:srgbClr val="7C858B"/>
              </a:buClr>
              <a:buSzPct val="112500"/>
              <a:buFont typeface="Times New Roman"/>
              <a:buChar char="●"/>
              <a:tabLst>
                <a:tab pos="355600" algn="l"/>
              </a:tabLst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İş</a:t>
            </a:r>
            <a:r>
              <a:rPr sz="1600" spc="6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güvenliğini</a:t>
            </a:r>
            <a:r>
              <a:rPr sz="1600" spc="6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55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çalışanların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sağlığını</a:t>
            </a:r>
            <a:r>
              <a:rPr sz="1600" spc="270" dirty="0">
                <a:solidFill>
                  <a:srgbClr val="7C858B"/>
                </a:solidFill>
                <a:latin typeface="Verdana"/>
                <a:cs typeface="Verdana"/>
              </a:rPr>
              <a:t> 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tehdit</a:t>
            </a:r>
            <a:r>
              <a:rPr sz="1600" spc="280" dirty="0">
                <a:solidFill>
                  <a:srgbClr val="7C858B"/>
                </a:solidFill>
                <a:latin typeface="Verdana"/>
                <a:cs typeface="Verdana"/>
              </a:rPr>
              <a:t> 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eden</a:t>
            </a:r>
            <a:r>
              <a:rPr sz="1600" spc="285" dirty="0">
                <a:solidFill>
                  <a:srgbClr val="7C858B"/>
                </a:solidFill>
                <a:latin typeface="Verdana"/>
                <a:cs typeface="Verdana"/>
              </a:rPr>
              <a:t>  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bir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durumla</a:t>
            </a:r>
            <a:r>
              <a:rPr sz="1600" spc="325" dirty="0">
                <a:solidFill>
                  <a:srgbClr val="7C858B"/>
                </a:solidFill>
                <a:latin typeface="Verdana"/>
                <a:cs typeface="Verdana"/>
              </a:rPr>
              <a:t>     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karşılaştığınızda </a:t>
            </a:r>
            <a:r>
              <a:rPr sz="1600" spc="50" dirty="0">
                <a:solidFill>
                  <a:srgbClr val="7C858B"/>
                </a:solidFill>
                <a:latin typeface="Verdana"/>
                <a:cs typeface="Verdana"/>
              </a:rPr>
              <a:t>durumu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acilen</a:t>
            </a:r>
            <a:endParaRPr sz="160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290"/>
              </a:spcBef>
              <a:buClr>
                <a:srgbClr val="7C858B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spc="60" dirty="0">
                <a:solidFill>
                  <a:srgbClr val="313D47"/>
                </a:solidFill>
                <a:latin typeface="Verdana"/>
                <a:cs typeface="Verdana"/>
              </a:rPr>
              <a:t>Bölüm</a:t>
            </a:r>
            <a:r>
              <a:rPr sz="1600" spc="-13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13D47"/>
                </a:solidFill>
                <a:latin typeface="Verdana"/>
                <a:cs typeface="Verdana"/>
              </a:rPr>
              <a:t>Amirine</a:t>
            </a:r>
            <a:endParaRPr sz="160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285"/>
              </a:spcBef>
              <a:buClr>
                <a:srgbClr val="7C858B"/>
              </a:buClr>
              <a:buSzPct val="112500"/>
              <a:buFont typeface="Times New Roman"/>
              <a:buChar char="●"/>
              <a:tabLst>
                <a:tab pos="354965" algn="l"/>
              </a:tabLst>
            </a:pPr>
            <a:r>
              <a:rPr sz="1600" spc="-45" dirty="0">
                <a:solidFill>
                  <a:srgbClr val="313D47"/>
                </a:solidFill>
                <a:latin typeface="Verdana"/>
                <a:cs typeface="Verdana"/>
              </a:rPr>
              <a:t>iş</a:t>
            </a:r>
            <a:r>
              <a:rPr sz="1600" spc="-9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13D47"/>
                </a:solidFill>
                <a:latin typeface="Verdana"/>
                <a:cs typeface="Verdana"/>
              </a:rPr>
              <a:t>Güvenliği</a:t>
            </a:r>
            <a:r>
              <a:rPr sz="1600" spc="-8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13D47"/>
                </a:solidFill>
                <a:latin typeface="Verdana"/>
                <a:cs typeface="Verdana"/>
              </a:rPr>
              <a:t>Uzmanına</a:t>
            </a:r>
            <a:endParaRPr sz="16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</a:pP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bildirin; </a:t>
            </a:r>
            <a:r>
              <a:rPr sz="1600" spc="55" dirty="0">
                <a:solidFill>
                  <a:srgbClr val="7C858B"/>
                </a:solidFill>
                <a:latin typeface="Verdana"/>
                <a:cs typeface="Verdana"/>
              </a:rPr>
              <a:t>durumun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ciddiyetine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göre</a:t>
            </a:r>
            <a:endParaRPr sz="16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gerekirse</a:t>
            </a:r>
            <a:r>
              <a:rPr sz="16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çalışmayı</a:t>
            </a:r>
            <a:r>
              <a:rPr sz="16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durdurun.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Genel</a:t>
            </a:r>
            <a:r>
              <a:rPr sz="2800" b="1" spc="50" dirty="0">
                <a:latin typeface="Tahoma"/>
                <a:cs typeface="Tahoma"/>
              </a:rPr>
              <a:t> </a:t>
            </a:r>
            <a:r>
              <a:rPr sz="2800" b="1" spc="-135" dirty="0">
                <a:latin typeface="Tahoma"/>
                <a:cs typeface="Tahoma"/>
              </a:rPr>
              <a:t>İSG</a:t>
            </a:r>
            <a:r>
              <a:rPr sz="2800" b="1" spc="70" dirty="0">
                <a:latin typeface="Tahoma"/>
                <a:cs typeface="Tahoma"/>
              </a:rPr>
              <a:t> </a:t>
            </a:r>
            <a:r>
              <a:rPr sz="2800" b="1" spc="-45" dirty="0">
                <a:latin typeface="Tahoma"/>
                <a:cs typeface="Tahoma"/>
              </a:rPr>
              <a:t>KurallarI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79026" y="1173435"/>
            <a:ext cx="4321175" cy="2490470"/>
            <a:chOff x="4479026" y="1173435"/>
            <a:chExt cx="4321175" cy="24904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9026" y="1173435"/>
              <a:ext cx="4320559" cy="24902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3899" y="1219200"/>
              <a:ext cx="4160520" cy="23393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14849" y="1200150"/>
              <a:ext cx="4198620" cy="2377440"/>
            </a:xfrm>
            <a:custGeom>
              <a:avLst/>
              <a:gdLst/>
              <a:ahLst/>
              <a:cxnLst/>
              <a:rect l="l" t="t" r="r" b="b"/>
              <a:pathLst>
                <a:path w="4198620" h="2377440">
                  <a:moveTo>
                    <a:pt x="0" y="2377440"/>
                  </a:moveTo>
                  <a:lnTo>
                    <a:pt x="4198620" y="2377440"/>
                  </a:lnTo>
                  <a:lnTo>
                    <a:pt x="4198620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8929" y="2185542"/>
            <a:ext cx="2054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KALİTE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POLİTİKAMIZ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2753" y="132359"/>
            <a:ext cx="5391785" cy="4760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7975">
              <a:lnSpc>
                <a:spcPct val="115199"/>
              </a:lnSpc>
              <a:spcBef>
                <a:spcPts val="105"/>
              </a:spcBef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faaliyetlerimizde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ilgili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yasalara,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yürürlükteki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mevzuata,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bağlı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olunan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kurum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kuruluşların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direktif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kuralları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ile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imzalanan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anlaşmalara</a:t>
            </a:r>
            <a:r>
              <a:rPr sz="135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uyarız.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Kalite,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çevre,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iş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güvenliği</a:t>
            </a:r>
            <a:r>
              <a:rPr sz="135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 smtClean="0">
                <a:solidFill>
                  <a:srgbClr val="7C858B"/>
                </a:solidFill>
                <a:latin typeface="Verdana"/>
                <a:cs typeface="Verdana"/>
              </a:rPr>
              <a:t>sağlığı</a:t>
            </a:r>
            <a:r>
              <a:rPr sz="1350" spc="-10" dirty="0" smtClean="0">
                <a:solidFill>
                  <a:srgbClr val="7C858B"/>
                </a:solidFill>
                <a:latin typeface="Verdana"/>
                <a:cs typeface="Verdana"/>
              </a:rPr>
              <a:t>,</a:t>
            </a:r>
            <a:r>
              <a:rPr sz="1350" spc="-70" dirty="0" smtClean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 smtClean="0">
                <a:solidFill>
                  <a:srgbClr val="7C858B"/>
                </a:solidFill>
                <a:latin typeface="Verdana"/>
                <a:cs typeface="Verdana"/>
              </a:rPr>
              <a:t>müşteri</a:t>
            </a:r>
            <a:r>
              <a:rPr lang="tr-TR" sz="1350" dirty="0">
                <a:latin typeface="Verdana"/>
                <a:cs typeface="Verdana"/>
              </a:rPr>
              <a:t> </a:t>
            </a:r>
            <a:r>
              <a:rPr sz="1350" dirty="0" smtClean="0">
                <a:solidFill>
                  <a:srgbClr val="7C858B"/>
                </a:solidFill>
                <a:latin typeface="Verdana"/>
                <a:cs typeface="Verdana"/>
              </a:rPr>
              <a:t>memnuniyeti</a:t>
            </a:r>
            <a:r>
              <a:rPr sz="1350" spc="-55" dirty="0" smtClean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yönetim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sistemlerimizi</a:t>
            </a:r>
            <a:r>
              <a:rPr sz="135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uygular,</a:t>
            </a:r>
            <a:endParaRPr sz="1350" dirty="0">
              <a:latin typeface="Verdana"/>
              <a:cs typeface="Verdana"/>
            </a:endParaRPr>
          </a:p>
          <a:p>
            <a:pPr marL="12700" marR="5080">
              <a:lnSpc>
                <a:spcPct val="114799"/>
              </a:lnSpc>
              <a:spcBef>
                <a:spcPts val="15"/>
              </a:spcBef>
            </a:pP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geliştirir</a:t>
            </a:r>
            <a:r>
              <a:rPr sz="135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etkinliğini</a:t>
            </a:r>
            <a:r>
              <a:rPr sz="135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sürekli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iyileştiririz.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65" dirty="0">
                <a:solidFill>
                  <a:srgbClr val="7C858B"/>
                </a:solidFill>
                <a:latin typeface="Verdana"/>
                <a:cs typeface="Verdana"/>
              </a:rPr>
              <a:t>Bunun</a:t>
            </a:r>
            <a:r>
              <a:rPr sz="135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için;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her</a:t>
            </a:r>
            <a:r>
              <a:rPr sz="135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zaman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daha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iyisi</a:t>
            </a:r>
            <a:r>
              <a:rPr sz="1350" spc="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olabileceği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inancı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35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misafir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memnuniyeti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hizmet-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kalite</a:t>
            </a:r>
            <a:r>
              <a:rPr sz="135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standartlarımızın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sürekliliği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içi</a:t>
            </a:r>
            <a:r>
              <a:rPr sz="1350" spc="3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sürekli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ölçümler,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50" spc="10" dirty="0">
                <a:solidFill>
                  <a:srgbClr val="7C858B"/>
                </a:solidFill>
                <a:latin typeface="Verdana"/>
                <a:cs typeface="Verdana"/>
              </a:rPr>
              <a:t>gerektiğinde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10" dirty="0">
                <a:solidFill>
                  <a:srgbClr val="7C858B"/>
                </a:solidFill>
                <a:latin typeface="Verdana"/>
                <a:cs typeface="Verdana"/>
              </a:rPr>
              <a:t>müdahale</a:t>
            </a:r>
            <a:r>
              <a:rPr sz="135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10" dirty="0">
                <a:solidFill>
                  <a:srgbClr val="7C858B"/>
                </a:solidFill>
                <a:latin typeface="Verdana"/>
                <a:cs typeface="Verdana"/>
              </a:rPr>
              <a:t>ederek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iyileştiririz.</a:t>
            </a:r>
            <a:endParaRPr sz="1350" dirty="0">
              <a:latin typeface="Verdana"/>
              <a:cs typeface="Verdana"/>
            </a:endParaRPr>
          </a:p>
          <a:p>
            <a:pPr marL="12700" marR="137795">
              <a:lnSpc>
                <a:spcPct val="114799"/>
              </a:lnSpc>
              <a:spcBef>
                <a:spcPts val="15"/>
              </a:spcBef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Paydaşlarımızın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şikayetlerini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çözüme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kavuşturarak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bağlılığını sağlarız.</a:t>
            </a:r>
            <a:endParaRPr sz="1350" dirty="0">
              <a:latin typeface="Verdana"/>
              <a:cs typeface="Verdana"/>
            </a:endParaRPr>
          </a:p>
          <a:p>
            <a:pPr marL="12700" marR="216535">
              <a:lnSpc>
                <a:spcPct val="114799"/>
              </a:lnSpc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Sistemin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sürekliliği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teknolojik,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iş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65" dirty="0">
                <a:solidFill>
                  <a:srgbClr val="7C858B"/>
                </a:solidFill>
                <a:latin typeface="Verdana"/>
                <a:cs typeface="Verdana"/>
              </a:rPr>
              <a:t>gücü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mali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kaynakları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bütçelendirilerek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periyotlar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halinde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iş</a:t>
            </a:r>
            <a:r>
              <a:rPr sz="135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planlarımıza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dahil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ederiz.</a:t>
            </a:r>
            <a:endParaRPr sz="1350" dirty="0">
              <a:latin typeface="Verdana"/>
              <a:cs typeface="Verdana"/>
            </a:endParaRPr>
          </a:p>
          <a:p>
            <a:pPr marL="12700" marR="17145">
              <a:lnSpc>
                <a:spcPct val="114799"/>
              </a:lnSpc>
            </a:pP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Sürekli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gelişen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paylaşan</a:t>
            </a:r>
            <a:r>
              <a:rPr sz="135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bir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organizasyon</a:t>
            </a:r>
            <a:r>
              <a:rPr sz="135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yapısı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eğitime </a:t>
            </a:r>
            <a:r>
              <a:rPr sz="1350" spc="50" dirty="0">
                <a:solidFill>
                  <a:srgbClr val="7C858B"/>
                </a:solidFill>
                <a:latin typeface="Verdana"/>
                <a:cs typeface="Verdana"/>
              </a:rPr>
              <a:t>önem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verip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eğitimi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sürekli</a:t>
            </a:r>
            <a:r>
              <a:rPr sz="135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kılmayı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hedefleyerek</a:t>
            </a:r>
            <a:r>
              <a:rPr sz="135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öğreniriz.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Çok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yönlü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iletişimi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teşvik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ederek</a:t>
            </a:r>
            <a:r>
              <a:rPr sz="135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60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135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çalışanların</a:t>
            </a:r>
            <a:r>
              <a:rPr sz="135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gelişimlerine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katkı</a:t>
            </a:r>
            <a:r>
              <a:rPr sz="1350" spc="-1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sağlarız.</a:t>
            </a:r>
            <a:endParaRPr sz="1350" dirty="0">
              <a:latin typeface="Verdana"/>
              <a:cs typeface="Verdana"/>
            </a:endParaRPr>
          </a:p>
          <a:p>
            <a:pPr marL="12700" marR="123189">
              <a:lnSpc>
                <a:spcPct val="114799"/>
              </a:lnSpc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Belirlediğimiz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standartlardaki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ürün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hizmeti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misafirlerimize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sunarak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misafirlerimizin güvenini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memnuniyetini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artırırız.</a:t>
            </a:r>
            <a:endParaRPr sz="13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14729" y="3494740"/>
            <a:ext cx="7338695" cy="6572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İşyerindeki</a:t>
            </a:r>
            <a:r>
              <a:rPr sz="1800" spc="2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uyarı</a:t>
            </a:r>
            <a:r>
              <a:rPr sz="1800" spc="2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levhalarındaki</a:t>
            </a:r>
            <a:r>
              <a:rPr sz="1800" spc="2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sağlık</a:t>
            </a:r>
            <a:r>
              <a:rPr sz="1800" spc="2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800" spc="2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güvenlik</a:t>
            </a:r>
            <a:r>
              <a:rPr sz="1800" spc="2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işaretlerine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uyun.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0235" y="643127"/>
            <a:ext cx="3662172" cy="244754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1809" y="1979676"/>
            <a:ext cx="3583486" cy="11216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163" y="1328927"/>
            <a:ext cx="3665220" cy="23301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79982" y="3364083"/>
            <a:ext cx="662178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Koridor</a:t>
            </a:r>
            <a:r>
              <a:rPr sz="1800" spc="1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800" spc="2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merdivenlerin</a:t>
            </a:r>
            <a:r>
              <a:rPr sz="1800" spc="1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sağ</a:t>
            </a:r>
            <a:r>
              <a:rPr sz="1800" spc="1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tarafını</a:t>
            </a:r>
            <a:r>
              <a:rPr sz="1800" spc="1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kullanın.</a:t>
            </a:r>
            <a:r>
              <a:rPr sz="1800" spc="1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Yürürken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gazete,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dergi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elektronik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cihazdan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(cep</a:t>
            </a:r>
            <a:r>
              <a:rPr sz="1800" spc="-15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telefonu,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tablet</a:t>
            </a:r>
            <a:r>
              <a:rPr sz="18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7C858B"/>
                </a:solidFill>
                <a:latin typeface="Verdana"/>
                <a:cs typeface="Verdana"/>
              </a:rPr>
              <a:t>vb.)</a:t>
            </a:r>
            <a:r>
              <a:rPr sz="18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herhangi</a:t>
            </a:r>
            <a:r>
              <a:rPr sz="18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bir</a:t>
            </a:r>
            <a:r>
              <a:rPr sz="18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7C858B"/>
                </a:solidFill>
                <a:latin typeface="Verdana"/>
                <a:cs typeface="Verdana"/>
              </a:rPr>
              <a:t>şey</a:t>
            </a:r>
            <a:r>
              <a:rPr sz="18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okumayın.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8465" y="655800"/>
            <a:ext cx="951172" cy="203814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6607" y="484631"/>
            <a:ext cx="4529328" cy="853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3264" y="1781555"/>
            <a:ext cx="3090672" cy="29154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523615" y="832230"/>
            <a:ext cx="264477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379855" algn="l"/>
              </a:tabLst>
            </a:pP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Yetkisiz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40" dirty="0">
                <a:solidFill>
                  <a:srgbClr val="7C858B"/>
                </a:solidFill>
                <a:latin typeface="Verdana"/>
                <a:cs typeface="Verdana"/>
              </a:rPr>
              <a:t>olduğunuz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müdahale</a:t>
            </a:r>
            <a:r>
              <a:rPr sz="1800" spc="1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etmeyin.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6926" y="873378"/>
            <a:ext cx="2309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alanlara/çalışmalara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3615" y="1463421"/>
            <a:ext cx="543496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Elektrikle</a:t>
            </a:r>
            <a:r>
              <a:rPr sz="1800" spc="265" dirty="0">
                <a:solidFill>
                  <a:srgbClr val="7C858B"/>
                </a:solidFill>
                <a:latin typeface="Verdana"/>
                <a:cs typeface="Verdana"/>
              </a:rPr>
              <a:t>  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ilgili</a:t>
            </a:r>
            <a:r>
              <a:rPr sz="1800" spc="270" dirty="0">
                <a:solidFill>
                  <a:srgbClr val="7C858B"/>
                </a:solidFill>
                <a:latin typeface="Verdana"/>
                <a:cs typeface="Verdana"/>
              </a:rPr>
              <a:t>  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donanımlara</a:t>
            </a:r>
            <a:r>
              <a:rPr sz="1800" spc="270" dirty="0">
                <a:solidFill>
                  <a:srgbClr val="7C858B"/>
                </a:solidFill>
                <a:latin typeface="Verdana"/>
                <a:cs typeface="Verdana"/>
              </a:rPr>
              <a:t>   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kesinlikle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müdahale</a:t>
            </a:r>
            <a:r>
              <a:rPr sz="1800" spc="-3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etmeyin,</a:t>
            </a:r>
            <a:r>
              <a:rPr sz="1800" spc="-15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arıza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spc="60" dirty="0">
                <a:solidFill>
                  <a:srgbClr val="7C858B"/>
                </a:solidFill>
                <a:latin typeface="Verdana"/>
                <a:cs typeface="Verdana"/>
              </a:rPr>
              <a:t>durumunda</a:t>
            </a:r>
            <a:r>
              <a:rPr sz="1800" spc="-25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yetkili </a:t>
            </a:r>
            <a:r>
              <a:rPr sz="1800" spc="-35" dirty="0">
                <a:solidFill>
                  <a:srgbClr val="7C858B"/>
                </a:solidFill>
                <a:latin typeface="Verdana"/>
                <a:cs typeface="Verdana"/>
              </a:rPr>
              <a:t>kişiye</a:t>
            </a:r>
            <a:r>
              <a:rPr sz="18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haber</a:t>
            </a:r>
            <a:r>
              <a:rPr sz="18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verin.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0102" y="3100556"/>
            <a:ext cx="516890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1437640" algn="l"/>
                <a:tab pos="2324735" algn="l"/>
                <a:tab pos="3231515" algn="l"/>
                <a:tab pos="3705860" algn="l"/>
                <a:tab pos="4458970" algn="l"/>
                <a:tab pos="4894580" algn="l"/>
              </a:tabLst>
            </a:pP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Mutfaktaki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soğuk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odalar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25" dirty="0">
                <a:solidFill>
                  <a:srgbClr val="7C858B"/>
                </a:solidFill>
                <a:latin typeface="Verdana"/>
                <a:cs typeface="Verdana"/>
              </a:rPr>
              <a:t>da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dahil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25" dirty="0">
                <a:solidFill>
                  <a:srgbClr val="7C858B"/>
                </a:solidFill>
                <a:latin typeface="Verdana"/>
                <a:cs typeface="Verdana"/>
              </a:rPr>
              <a:t>fiş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2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prizler</a:t>
            </a:r>
            <a:r>
              <a:rPr sz="18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800" spc="3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sigorta</a:t>
            </a:r>
            <a:r>
              <a:rPr sz="18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kutularına</a:t>
            </a:r>
            <a:r>
              <a:rPr sz="18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su</a:t>
            </a:r>
            <a:r>
              <a:rPr sz="18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tutmayın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795" y="469391"/>
            <a:ext cx="3144012" cy="42092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4007" y="2880741"/>
            <a:ext cx="818705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Ergonomi</a:t>
            </a:r>
            <a:r>
              <a:rPr sz="1800" spc="2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kriterlerine</a:t>
            </a:r>
            <a:r>
              <a:rPr sz="1800" spc="2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dikkat</a:t>
            </a:r>
            <a:r>
              <a:rPr sz="1800" spc="2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edin,</a:t>
            </a:r>
            <a:r>
              <a:rPr sz="1800" spc="2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belirli</a:t>
            </a:r>
            <a:r>
              <a:rPr sz="1800" spc="2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aralıklarla</a:t>
            </a:r>
            <a:r>
              <a:rPr sz="1800" spc="2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7C858B"/>
                </a:solidFill>
                <a:latin typeface="Verdana"/>
                <a:cs typeface="Verdana"/>
              </a:rPr>
              <a:t>hekim</a:t>
            </a:r>
            <a:r>
              <a:rPr sz="1800" spc="2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tarafından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önerilen</a:t>
            </a:r>
            <a:r>
              <a:rPr sz="18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egzersizleri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uygulayın.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3404" y="411480"/>
            <a:ext cx="696468" cy="18242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9335" y="483108"/>
            <a:ext cx="637032" cy="18285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17008" y="601980"/>
            <a:ext cx="1095756" cy="16703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5944" y="601980"/>
            <a:ext cx="713232" cy="145999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10030" y="3672332"/>
            <a:ext cx="576453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Dolapların</a:t>
            </a:r>
            <a:r>
              <a:rPr sz="18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üzerinde</a:t>
            </a:r>
            <a:r>
              <a:rPr sz="18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geçişi</a:t>
            </a:r>
            <a:r>
              <a:rPr sz="18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engelleyecek</a:t>
            </a:r>
            <a:r>
              <a:rPr sz="18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şekilde</a:t>
            </a:r>
            <a:endParaRPr sz="18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koridorlarda</a:t>
            </a:r>
            <a:r>
              <a:rPr sz="1800" spc="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malzeme</a:t>
            </a:r>
            <a:r>
              <a:rPr sz="1800" spc="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istiflemeyin.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6924" y="451104"/>
            <a:ext cx="1854707" cy="26548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7432" y="451104"/>
            <a:ext cx="3540252" cy="265480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1791" y="1827276"/>
            <a:ext cx="4005072" cy="14813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4B6117D6-3850-2124-63AA-E2F585159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73720"/>
            <a:ext cx="3076807" cy="408878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273041" y="1827275"/>
            <a:ext cx="3876675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Acil</a:t>
            </a:r>
            <a:r>
              <a:rPr sz="18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durumlarda</a:t>
            </a:r>
            <a:r>
              <a:rPr sz="1800" spc="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kurallara,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talimat</a:t>
            </a:r>
            <a:r>
              <a:rPr sz="18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8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prosedürlere</a:t>
            </a:r>
            <a:r>
              <a:rPr sz="18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riayet </a:t>
            </a:r>
            <a:r>
              <a:rPr sz="1800" spc="-30" dirty="0">
                <a:solidFill>
                  <a:srgbClr val="7C858B"/>
                </a:solidFill>
                <a:latin typeface="Verdana"/>
                <a:cs typeface="Verdana"/>
              </a:rPr>
              <a:t>edin.</a:t>
            </a:r>
            <a:r>
              <a:rPr sz="18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Bilginiz/eğitiminiz</a:t>
            </a:r>
            <a:r>
              <a:rPr sz="1800" spc="-30" dirty="0">
                <a:solidFill>
                  <a:srgbClr val="7C858B"/>
                </a:solidFill>
                <a:latin typeface="Verdana"/>
                <a:cs typeface="Verdana"/>
              </a:rPr>
              <a:t> yoksa</a:t>
            </a:r>
            <a:r>
              <a:rPr sz="18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acil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duruma</a:t>
            </a:r>
            <a:r>
              <a:rPr sz="1800" spc="1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müdahale</a:t>
            </a:r>
            <a:r>
              <a:rPr sz="1800" spc="1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etmeyin.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E06E7F2C-B903-F946-44FF-619CFCF67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4" y="197841"/>
            <a:ext cx="2317433" cy="470816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591" y="1607819"/>
            <a:ext cx="4273296" cy="17983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309" y="1414201"/>
            <a:ext cx="2643773" cy="24216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8929" y="2001977"/>
            <a:ext cx="23056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MİSAFİR MEMNUNİYETİ POLİTİKAMIZ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83660" y="776732"/>
            <a:ext cx="53746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7C858B"/>
                </a:solidFill>
              </a:rPr>
              <a:t>Tarafsız</a:t>
            </a:r>
            <a:r>
              <a:rPr sz="1800" spc="-105" dirty="0">
                <a:solidFill>
                  <a:srgbClr val="7C858B"/>
                </a:solidFill>
              </a:rPr>
              <a:t> </a:t>
            </a:r>
            <a:r>
              <a:rPr sz="1800" spc="-10" dirty="0">
                <a:solidFill>
                  <a:srgbClr val="7C858B"/>
                </a:solidFill>
              </a:rPr>
              <a:t>yaklaşım</a:t>
            </a:r>
            <a:r>
              <a:rPr sz="1800" spc="-90" dirty="0">
                <a:solidFill>
                  <a:srgbClr val="7C858B"/>
                </a:solidFill>
              </a:rPr>
              <a:t> </a:t>
            </a:r>
            <a:r>
              <a:rPr sz="1800" spc="-80" dirty="0">
                <a:solidFill>
                  <a:srgbClr val="7C858B"/>
                </a:solidFill>
              </a:rPr>
              <a:t>ile,</a:t>
            </a:r>
            <a:r>
              <a:rPr sz="1800" spc="-85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hiçbir</a:t>
            </a:r>
            <a:r>
              <a:rPr sz="1800" spc="-90" dirty="0">
                <a:solidFill>
                  <a:srgbClr val="7C858B"/>
                </a:solidFill>
              </a:rPr>
              <a:t> </a:t>
            </a:r>
            <a:r>
              <a:rPr sz="1800" spc="-10" dirty="0">
                <a:solidFill>
                  <a:srgbClr val="7C858B"/>
                </a:solidFill>
              </a:rPr>
              <a:t>ayrım</a:t>
            </a:r>
            <a:r>
              <a:rPr sz="1800" spc="-95" dirty="0">
                <a:solidFill>
                  <a:srgbClr val="7C858B"/>
                </a:solidFill>
              </a:rPr>
              <a:t> </a:t>
            </a:r>
            <a:r>
              <a:rPr sz="1800" spc="40" dirty="0">
                <a:solidFill>
                  <a:srgbClr val="7C858B"/>
                </a:solidFill>
              </a:rPr>
              <a:t>gözetmeden </a:t>
            </a:r>
            <a:r>
              <a:rPr sz="1800" spc="-10" dirty="0">
                <a:solidFill>
                  <a:srgbClr val="7C858B"/>
                </a:solidFill>
              </a:rPr>
              <a:t>misafir</a:t>
            </a:r>
            <a:r>
              <a:rPr sz="1800" spc="5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memnuniyetini</a:t>
            </a:r>
            <a:r>
              <a:rPr sz="1800" spc="-35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en</a:t>
            </a:r>
            <a:r>
              <a:rPr sz="1800" spc="-5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üst</a:t>
            </a:r>
            <a:r>
              <a:rPr sz="1800" spc="-20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düzeyde</a:t>
            </a:r>
            <a:r>
              <a:rPr sz="1800" spc="-5" dirty="0">
                <a:solidFill>
                  <a:srgbClr val="7C858B"/>
                </a:solidFill>
              </a:rPr>
              <a:t> </a:t>
            </a:r>
            <a:r>
              <a:rPr sz="1800" spc="-10" dirty="0">
                <a:solidFill>
                  <a:srgbClr val="7C858B"/>
                </a:solidFill>
              </a:rPr>
              <a:t>tutmak </a:t>
            </a:r>
            <a:r>
              <a:rPr sz="1800" dirty="0">
                <a:solidFill>
                  <a:srgbClr val="7C858B"/>
                </a:solidFill>
              </a:rPr>
              <a:t>amacı</a:t>
            </a:r>
            <a:r>
              <a:rPr sz="1800" spc="-45" dirty="0">
                <a:solidFill>
                  <a:srgbClr val="7C858B"/>
                </a:solidFill>
              </a:rPr>
              <a:t> </a:t>
            </a:r>
            <a:r>
              <a:rPr sz="1800" spc="-20" dirty="0">
                <a:solidFill>
                  <a:srgbClr val="7C858B"/>
                </a:solidFill>
              </a:rPr>
              <a:t>ile</a:t>
            </a:r>
            <a:r>
              <a:rPr sz="1800" spc="-35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müşterilerimize</a:t>
            </a:r>
            <a:r>
              <a:rPr sz="1800" spc="15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taahhüt</a:t>
            </a:r>
            <a:r>
              <a:rPr sz="1800" spc="-95" dirty="0">
                <a:solidFill>
                  <a:srgbClr val="7C858B"/>
                </a:solidFill>
              </a:rPr>
              <a:t> </a:t>
            </a:r>
            <a:r>
              <a:rPr sz="1800" spc="-10" dirty="0">
                <a:solidFill>
                  <a:srgbClr val="7C858B"/>
                </a:solidFill>
              </a:rPr>
              <a:t>etmiş </a:t>
            </a:r>
            <a:r>
              <a:rPr sz="1800" spc="60" dirty="0">
                <a:solidFill>
                  <a:srgbClr val="7C858B"/>
                </a:solidFill>
              </a:rPr>
              <a:t>olduğumuz</a:t>
            </a:r>
            <a:r>
              <a:rPr sz="1800" spc="-145" dirty="0">
                <a:solidFill>
                  <a:srgbClr val="7C858B"/>
                </a:solidFill>
              </a:rPr>
              <a:t> </a:t>
            </a:r>
            <a:r>
              <a:rPr sz="1800" spc="-25" dirty="0">
                <a:solidFill>
                  <a:srgbClr val="7C858B"/>
                </a:solidFill>
              </a:rPr>
              <a:t>şartları</a:t>
            </a:r>
            <a:r>
              <a:rPr sz="1800" spc="-160" dirty="0">
                <a:solidFill>
                  <a:srgbClr val="7C858B"/>
                </a:solidFill>
              </a:rPr>
              <a:t> </a:t>
            </a:r>
            <a:r>
              <a:rPr sz="1800" spc="-10" dirty="0">
                <a:solidFill>
                  <a:srgbClr val="7C858B"/>
                </a:solidFill>
              </a:rPr>
              <a:t>yerine</a:t>
            </a:r>
            <a:r>
              <a:rPr sz="1800" spc="-160" dirty="0">
                <a:solidFill>
                  <a:srgbClr val="7C858B"/>
                </a:solidFill>
              </a:rPr>
              <a:t> </a:t>
            </a:r>
            <a:r>
              <a:rPr sz="1800" spc="-10" dirty="0">
                <a:solidFill>
                  <a:srgbClr val="7C858B"/>
                </a:solidFill>
              </a:rPr>
              <a:t>getiririz.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383660" y="1874266"/>
            <a:ext cx="510984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Misafir</a:t>
            </a:r>
            <a:r>
              <a:rPr sz="18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7C858B"/>
                </a:solidFill>
                <a:latin typeface="Verdana"/>
                <a:cs typeface="Verdana"/>
              </a:rPr>
              <a:t>öneri,</a:t>
            </a:r>
            <a:r>
              <a:rPr sz="18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istek</a:t>
            </a:r>
            <a:r>
              <a:rPr sz="18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8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7C858B"/>
                </a:solidFill>
                <a:latin typeface="Verdana"/>
                <a:cs typeface="Verdana"/>
              </a:rPr>
              <a:t>şikayetlerini;</a:t>
            </a:r>
            <a:r>
              <a:rPr sz="18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şeffaflık, </a:t>
            </a:r>
            <a:r>
              <a:rPr sz="1800" spc="-35" dirty="0">
                <a:solidFill>
                  <a:srgbClr val="7C858B"/>
                </a:solidFill>
                <a:latin typeface="Verdana"/>
                <a:cs typeface="Verdana"/>
              </a:rPr>
              <a:t>erişebilirlilik,</a:t>
            </a:r>
            <a:r>
              <a:rPr sz="18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cevap</a:t>
            </a:r>
            <a:r>
              <a:rPr sz="18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7C858B"/>
                </a:solidFill>
                <a:latin typeface="Verdana"/>
                <a:cs typeface="Verdana"/>
              </a:rPr>
              <a:t>verilebilirlik,</a:t>
            </a:r>
            <a:r>
              <a:rPr sz="18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objektiflik,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gizlilik</a:t>
            </a:r>
            <a:r>
              <a:rPr sz="18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8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hesap</a:t>
            </a:r>
            <a:r>
              <a:rPr sz="1800" spc="-1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verilebilir</a:t>
            </a:r>
            <a:r>
              <a:rPr sz="18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düzeyde</a:t>
            </a:r>
            <a:r>
              <a:rPr sz="18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ele</a:t>
            </a:r>
            <a:r>
              <a:rPr sz="18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alırız.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Misafirlerimizin</a:t>
            </a:r>
            <a:r>
              <a:rPr sz="18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7C858B"/>
                </a:solidFill>
                <a:latin typeface="Verdana"/>
                <a:cs typeface="Verdana"/>
              </a:rPr>
              <a:t>öneri,</a:t>
            </a:r>
            <a:r>
              <a:rPr sz="18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istek</a:t>
            </a:r>
            <a:r>
              <a:rPr sz="18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8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şikayetlerini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dikkate</a:t>
            </a:r>
            <a:r>
              <a:rPr sz="18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7C858B"/>
                </a:solidFill>
                <a:latin typeface="Verdana"/>
                <a:cs typeface="Verdana"/>
              </a:rPr>
              <a:t>alarak</a:t>
            </a:r>
            <a:r>
              <a:rPr sz="18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7C858B"/>
                </a:solidFill>
                <a:latin typeface="Verdana"/>
                <a:cs typeface="Verdana"/>
              </a:rPr>
              <a:t>bu</a:t>
            </a:r>
            <a:r>
              <a:rPr sz="18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öneri</a:t>
            </a:r>
            <a:r>
              <a:rPr sz="1800" spc="-1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istek</a:t>
            </a:r>
            <a:r>
              <a:rPr sz="18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8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şikayetleri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memnuniyete çevirebilmek</a:t>
            </a:r>
            <a:r>
              <a:rPr sz="1800" spc="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amacı</a:t>
            </a:r>
            <a:r>
              <a:rPr sz="1800" spc="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800" spc="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ihtiyaç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duyulan</a:t>
            </a:r>
            <a:r>
              <a:rPr sz="18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süre</a:t>
            </a:r>
            <a:r>
              <a:rPr sz="18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içinde</a:t>
            </a:r>
            <a:r>
              <a:rPr sz="18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7C858B"/>
                </a:solidFill>
                <a:latin typeface="Verdana"/>
                <a:cs typeface="Verdana"/>
              </a:rPr>
              <a:t>inceleyerek,</a:t>
            </a:r>
            <a:r>
              <a:rPr sz="18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irdeleyerek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sonuçlandırıp,</a:t>
            </a:r>
            <a:r>
              <a:rPr sz="18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sonuç</a:t>
            </a:r>
            <a:r>
              <a:rPr sz="18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8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ilgili</a:t>
            </a:r>
            <a:r>
              <a:rPr sz="18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misafirlerimizi bilgilendiririz.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5814" y="578358"/>
            <a:ext cx="468757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7C858B"/>
                </a:solidFill>
              </a:rPr>
              <a:t>Makine,</a:t>
            </a:r>
            <a:r>
              <a:rPr sz="1800" spc="-40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el</a:t>
            </a:r>
            <a:r>
              <a:rPr sz="1800" spc="-40" dirty="0">
                <a:solidFill>
                  <a:srgbClr val="7C858B"/>
                </a:solidFill>
              </a:rPr>
              <a:t> </a:t>
            </a:r>
            <a:r>
              <a:rPr sz="1800" spc="-35" dirty="0">
                <a:solidFill>
                  <a:srgbClr val="7C858B"/>
                </a:solidFill>
              </a:rPr>
              <a:t>aleti,</a:t>
            </a:r>
            <a:r>
              <a:rPr sz="1800" spc="-30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kesici</a:t>
            </a:r>
            <a:r>
              <a:rPr sz="1800" spc="-30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delici</a:t>
            </a:r>
            <a:r>
              <a:rPr sz="1800" spc="-35" dirty="0">
                <a:solidFill>
                  <a:srgbClr val="7C858B"/>
                </a:solidFill>
              </a:rPr>
              <a:t> </a:t>
            </a:r>
            <a:r>
              <a:rPr sz="1800" spc="-45" dirty="0">
                <a:solidFill>
                  <a:srgbClr val="7C858B"/>
                </a:solidFill>
              </a:rPr>
              <a:t>alet,</a:t>
            </a:r>
            <a:r>
              <a:rPr sz="1800" spc="-35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araç</a:t>
            </a:r>
            <a:r>
              <a:rPr sz="1800" spc="-35" dirty="0">
                <a:solidFill>
                  <a:srgbClr val="7C858B"/>
                </a:solidFill>
              </a:rPr>
              <a:t> </a:t>
            </a:r>
            <a:r>
              <a:rPr sz="1800" spc="-25" dirty="0">
                <a:solidFill>
                  <a:srgbClr val="7C858B"/>
                </a:solidFill>
              </a:rPr>
              <a:t>ve </a:t>
            </a:r>
            <a:r>
              <a:rPr sz="1800" dirty="0">
                <a:solidFill>
                  <a:srgbClr val="7C858B"/>
                </a:solidFill>
              </a:rPr>
              <a:t>gereci</a:t>
            </a:r>
            <a:r>
              <a:rPr sz="1800" spc="480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kullanımı</a:t>
            </a:r>
            <a:r>
              <a:rPr sz="1800" spc="484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bittikten</a:t>
            </a:r>
            <a:r>
              <a:rPr sz="1800" spc="475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sonra</a:t>
            </a:r>
            <a:r>
              <a:rPr sz="1800" spc="490" dirty="0">
                <a:solidFill>
                  <a:srgbClr val="7C858B"/>
                </a:solidFill>
              </a:rPr>
              <a:t> </a:t>
            </a:r>
            <a:r>
              <a:rPr sz="1800" spc="-10" dirty="0">
                <a:solidFill>
                  <a:srgbClr val="7C858B"/>
                </a:solidFill>
              </a:rPr>
              <a:t>ortada </a:t>
            </a:r>
            <a:r>
              <a:rPr sz="1800" dirty="0">
                <a:solidFill>
                  <a:srgbClr val="7C858B"/>
                </a:solidFill>
              </a:rPr>
              <a:t>bırakmayın,</a:t>
            </a:r>
            <a:r>
              <a:rPr sz="1800" spc="-40" dirty="0">
                <a:solidFill>
                  <a:srgbClr val="7C858B"/>
                </a:solidFill>
              </a:rPr>
              <a:t>  </a:t>
            </a:r>
            <a:r>
              <a:rPr sz="1800" dirty="0">
                <a:solidFill>
                  <a:srgbClr val="7C858B"/>
                </a:solidFill>
              </a:rPr>
              <a:t>sağlam</a:t>
            </a:r>
            <a:r>
              <a:rPr sz="1800" spc="-40" dirty="0">
                <a:solidFill>
                  <a:srgbClr val="7C858B"/>
                </a:solidFill>
              </a:rPr>
              <a:t>  </a:t>
            </a:r>
            <a:r>
              <a:rPr sz="1800" spc="55" dirty="0">
                <a:solidFill>
                  <a:srgbClr val="7C858B"/>
                </a:solidFill>
              </a:rPr>
              <a:t>olduğundan</a:t>
            </a:r>
            <a:r>
              <a:rPr sz="1800" spc="-40" dirty="0">
                <a:solidFill>
                  <a:srgbClr val="7C858B"/>
                </a:solidFill>
              </a:rPr>
              <a:t>  </a:t>
            </a:r>
            <a:r>
              <a:rPr sz="1800" spc="35" dirty="0">
                <a:solidFill>
                  <a:srgbClr val="7C858B"/>
                </a:solidFill>
              </a:rPr>
              <a:t>emin </a:t>
            </a:r>
            <a:r>
              <a:rPr sz="1800" spc="-10" dirty="0">
                <a:solidFill>
                  <a:srgbClr val="7C858B"/>
                </a:solidFill>
              </a:rPr>
              <a:t>olarak</a:t>
            </a:r>
            <a:r>
              <a:rPr sz="1800" spc="-80" dirty="0">
                <a:solidFill>
                  <a:srgbClr val="7C858B"/>
                </a:solidFill>
              </a:rPr>
              <a:t> </a:t>
            </a:r>
            <a:r>
              <a:rPr sz="1800" dirty="0">
                <a:solidFill>
                  <a:srgbClr val="7C858B"/>
                </a:solidFill>
              </a:rPr>
              <a:t>uygun</a:t>
            </a:r>
            <a:r>
              <a:rPr sz="1800" spc="-75" dirty="0">
                <a:solidFill>
                  <a:srgbClr val="7C858B"/>
                </a:solidFill>
              </a:rPr>
              <a:t> </a:t>
            </a:r>
            <a:r>
              <a:rPr sz="1800" spc="-35" dirty="0">
                <a:solidFill>
                  <a:srgbClr val="7C858B"/>
                </a:solidFill>
              </a:rPr>
              <a:t>yere</a:t>
            </a:r>
            <a:r>
              <a:rPr sz="1800" spc="-65" dirty="0">
                <a:solidFill>
                  <a:srgbClr val="7C858B"/>
                </a:solidFill>
              </a:rPr>
              <a:t> </a:t>
            </a:r>
            <a:r>
              <a:rPr sz="1800" spc="-10" dirty="0">
                <a:solidFill>
                  <a:srgbClr val="7C858B"/>
                </a:solidFill>
              </a:rPr>
              <a:t>kaldırın.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3846067" y="3374548"/>
            <a:ext cx="4449445" cy="657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1094105" algn="l"/>
                <a:tab pos="2303145" algn="l"/>
                <a:tab pos="3536315" algn="l"/>
                <a:tab pos="4175125" algn="l"/>
              </a:tabLst>
            </a:pP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Sağlam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olmayan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bakımsız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20" dirty="0">
                <a:solidFill>
                  <a:srgbClr val="7C858B"/>
                </a:solidFill>
                <a:latin typeface="Verdana"/>
                <a:cs typeface="Verdana"/>
              </a:rPr>
              <a:t>alet</a:t>
            </a: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800" spc="-2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solidFill>
                  <a:srgbClr val="7C858B"/>
                </a:solidFill>
                <a:latin typeface="Verdana"/>
                <a:cs typeface="Verdana"/>
              </a:rPr>
              <a:t>ekipmanları</a:t>
            </a:r>
            <a:r>
              <a:rPr sz="1800" spc="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7C858B"/>
                </a:solidFill>
                <a:latin typeface="Verdana"/>
                <a:cs typeface="Verdana"/>
              </a:rPr>
              <a:t>kullanmayın.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116" y="2529839"/>
            <a:ext cx="1691639" cy="24201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8116" y="233172"/>
            <a:ext cx="1691639" cy="207263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42645" y="3367735"/>
            <a:ext cx="818705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Yüzük,</a:t>
            </a:r>
            <a:r>
              <a:rPr sz="1800" spc="30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bilezik,</a:t>
            </a:r>
            <a:r>
              <a:rPr sz="1800" spc="30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zincir</a:t>
            </a:r>
            <a:r>
              <a:rPr sz="1800" spc="31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vb.</a:t>
            </a:r>
            <a:r>
              <a:rPr sz="1800" spc="31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takılar</a:t>
            </a:r>
            <a:r>
              <a:rPr sz="1800" spc="31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ile</a:t>
            </a:r>
            <a:r>
              <a:rPr sz="1800" spc="30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boyun</a:t>
            </a:r>
            <a:r>
              <a:rPr sz="1800" spc="30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askısı</a:t>
            </a:r>
            <a:r>
              <a:rPr sz="1800" spc="30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şeklindeki</a:t>
            </a:r>
            <a:r>
              <a:rPr sz="1800" spc="31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kartlar</a:t>
            </a:r>
            <a:r>
              <a:rPr sz="1800" spc="30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13D47"/>
                </a:solidFill>
                <a:latin typeface="Verdana"/>
                <a:cs typeface="Verdana"/>
              </a:rPr>
              <a:t>iş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kazalarına</a:t>
            </a:r>
            <a:r>
              <a:rPr sz="1800" spc="175" dirty="0">
                <a:solidFill>
                  <a:srgbClr val="313D47"/>
                </a:solidFill>
                <a:latin typeface="Verdana"/>
                <a:cs typeface="Verdana"/>
              </a:rPr>
              <a:t>  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neden</a:t>
            </a:r>
            <a:r>
              <a:rPr sz="1800" spc="175" dirty="0">
                <a:solidFill>
                  <a:srgbClr val="313D47"/>
                </a:solidFill>
                <a:latin typeface="Verdana"/>
                <a:cs typeface="Verdana"/>
              </a:rPr>
              <a:t>  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olabileceğinden</a:t>
            </a:r>
            <a:r>
              <a:rPr sz="1800" spc="170" dirty="0">
                <a:solidFill>
                  <a:srgbClr val="313D47"/>
                </a:solidFill>
                <a:latin typeface="Verdana"/>
                <a:cs typeface="Verdana"/>
              </a:rPr>
              <a:t>  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özellikle</a:t>
            </a:r>
            <a:r>
              <a:rPr sz="1800" spc="185" dirty="0">
                <a:solidFill>
                  <a:srgbClr val="313D47"/>
                </a:solidFill>
                <a:latin typeface="Verdana"/>
                <a:cs typeface="Verdana"/>
              </a:rPr>
              <a:t>  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tehlike</a:t>
            </a:r>
            <a:r>
              <a:rPr sz="1800" spc="170" dirty="0">
                <a:solidFill>
                  <a:srgbClr val="313D47"/>
                </a:solidFill>
                <a:latin typeface="Verdana"/>
                <a:cs typeface="Verdana"/>
              </a:rPr>
              <a:t>  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arz</a:t>
            </a:r>
            <a:r>
              <a:rPr sz="1800" spc="180" dirty="0">
                <a:solidFill>
                  <a:srgbClr val="313D47"/>
                </a:solidFill>
                <a:latin typeface="Verdana"/>
                <a:cs typeface="Verdana"/>
              </a:rPr>
              <a:t>   </a:t>
            </a:r>
            <a:r>
              <a:rPr sz="1800" spc="-20" dirty="0">
                <a:solidFill>
                  <a:srgbClr val="313D47"/>
                </a:solidFill>
                <a:latin typeface="Verdana"/>
                <a:cs typeface="Verdana"/>
              </a:rPr>
              <a:t>eden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çalışmalarda</a:t>
            </a:r>
            <a:r>
              <a:rPr sz="1800" spc="-8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313D47"/>
                </a:solidFill>
                <a:latin typeface="Verdana"/>
                <a:cs typeface="Verdana"/>
              </a:rPr>
              <a:t>bu</a:t>
            </a:r>
            <a:r>
              <a:rPr sz="1800" spc="-11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13D47"/>
                </a:solidFill>
                <a:latin typeface="Verdana"/>
                <a:cs typeface="Verdana"/>
              </a:rPr>
              <a:t>aksesuarları</a:t>
            </a:r>
            <a:r>
              <a:rPr sz="1800" spc="-114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kullanmayın.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2435" y="653795"/>
            <a:ext cx="1796795" cy="17983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9174" y="628155"/>
            <a:ext cx="2613318" cy="191983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71906" y="3367735"/>
            <a:ext cx="818515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55" dirty="0">
                <a:solidFill>
                  <a:srgbClr val="313D47"/>
                </a:solidFill>
                <a:latin typeface="Verdana"/>
                <a:cs typeface="Verdana"/>
              </a:rPr>
              <a:t>Hiç</a:t>
            </a:r>
            <a:r>
              <a:rPr sz="1800" spc="114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bir</a:t>
            </a:r>
            <a:r>
              <a:rPr sz="1800" spc="12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zaman</a:t>
            </a:r>
            <a:r>
              <a:rPr sz="1800" spc="14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kapatılmış</a:t>
            </a:r>
            <a:r>
              <a:rPr sz="1800" spc="14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veya</a:t>
            </a:r>
            <a:r>
              <a:rPr sz="1800" spc="13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emniyet</a:t>
            </a:r>
            <a:r>
              <a:rPr sz="1800" spc="13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şeridi</a:t>
            </a:r>
            <a:r>
              <a:rPr sz="1800" spc="13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çekilerek</a:t>
            </a:r>
            <a:r>
              <a:rPr sz="1800" spc="14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giriş</a:t>
            </a:r>
            <a:r>
              <a:rPr sz="1800" spc="13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15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geçişi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sınırlanmış</a:t>
            </a:r>
            <a:r>
              <a:rPr sz="1800" spc="-13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13D47"/>
                </a:solidFill>
                <a:latin typeface="Verdana"/>
                <a:cs typeface="Verdana"/>
              </a:rPr>
              <a:t>alanları</a:t>
            </a:r>
            <a:r>
              <a:rPr sz="1800" spc="-12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kullanmayın.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7052" y="379475"/>
            <a:ext cx="2033016" cy="21015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6541" y="379475"/>
            <a:ext cx="1934592" cy="216865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2399" y="3436267"/>
            <a:ext cx="8186420" cy="6559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1100455" algn="l"/>
                <a:tab pos="2413000" algn="l"/>
                <a:tab pos="2958465" algn="l"/>
                <a:tab pos="3879215" algn="l"/>
                <a:tab pos="5093970" algn="l"/>
                <a:tab pos="5937250" algn="l"/>
                <a:tab pos="6542405" algn="l"/>
              </a:tabLst>
            </a:pP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Yalnızca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içilmesine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20" dirty="0">
                <a:solidFill>
                  <a:srgbClr val="313D47"/>
                </a:solidFill>
                <a:latin typeface="Verdana"/>
                <a:cs typeface="Verdana"/>
              </a:rPr>
              <a:t>izin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verilen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alanlarda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sigara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için,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45" dirty="0">
                <a:solidFill>
                  <a:srgbClr val="313D47"/>
                </a:solidFill>
                <a:latin typeface="Verdana"/>
                <a:cs typeface="Verdana"/>
              </a:rPr>
              <a:t>söndüğünden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50" dirty="0">
                <a:solidFill>
                  <a:srgbClr val="313D47"/>
                </a:solidFill>
                <a:latin typeface="Verdana"/>
                <a:cs typeface="Verdana"/>
              </a:rPr>
              <a:t>emin</a:t>
            </a:r>
            <a:r>
              <a:rPr sz="1800" spc="-8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olmadan</a:t>
            </a:r>
            <a:r>
              <a:rPr sz="1800" spc="-7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313D47"/>
                </a:solidFill>
                <a:latin typeface="Verdana"/>
                <a:cs typeface="Verdana"/>
              </a:rPr>
              <a:t>çöp</a:t>
            </a:r>
            <a:r>
              <a:rPr sz="1800" spc="-6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kutularına</a:t>
            </a:r>
            <a:r>
              <a:rPr sz="1800" spc="-7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izmarit</a:t>
            </a:r>
            <a:r>
              <a:rPr sz="1800" spc="-5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atmayın.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2311" y="577595"/>
            <a:ext cx="1776984" cy="17769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6857" y="533498"/>
            <a:ext cx="1993649" cy="223343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81659" y="3436267"/>
            <a:ext cx="6775450" cy="6559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673735" algn="l"/>
                <a:tab pos="1632585" algn="l"/>
                <a:tab pos="3047365" algn="l"/>
                <a:tab pos="4323080" algn="l"/>
                <a:tab pos="5754370" algn="l"/>
              </a:tabLst>
            </a:pPr>
            <a:r>
              <a:rPr sz="1800" spc="-20" dirty="0">
                <a:solidFill>
                  <a:srgbClr val="313D47"/>
                </a:solidFill>
                <a:latin typeface="Verdana"/>
                <a:cs typeface="Verdana"/>
              </a:rPr>
              <a:t>Ağır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yükleri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kaldırırken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80" dirty="0">
                <a:solidFill>
                  <a:srgbClr val="313D47"/>
                </a:solidFill>
                <a:latin typeface="Verdana"/>
                <a:cs typeface="Verdana"/>
              </a:rPr>
              <a:t>mümkün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40" dirty="0">
                <a:solidFill>
                  <a:srgbClr val="313D47"/>
                </a:solidFill>
                <a:latin typeface="Verdana"/>
                <a:cs typeface="Verdana"/>
              </a:rPr>
              <a:t>olduğunca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mekanik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1481455" algn="l"/>
                <a:tab pos="2032000" algn="l"/>
                <a:tab pos="3254375" algn="l"/>
                <a:tab pos="4973955" algn="l"/>
              </a:tabLst>
            </a:pP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faydalanın.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65" dirty="0">
                <a:solidFill>
                  <a:srgbClr val="313D47"/>
                </a:solidFill>
                <a:latin typeface="Verdana"/>
                <a:cs typeface="Verdana"/>
              </a:rPr>
              <a:t>Bu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araçların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40" dirty="0">
                <a:solidFill>
                  <a:srgbClr val="313D47"/>
                </a:solidFill>
                <a:latin typeface="Verdana"/>
                <a:cs typeface="Verdana"/>
              </a:rPr>
              <a:t>bulunmadığı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durumlarda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8654" y="3477005"/>
            <a:ext cx="1249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araçlardan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6797" y="3792118"/>
            <a:ext cx="1621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2625" algn="l"/>
              </a:tabLst>
            </a:pPr>
            <a:r>
              <a:rPr sz="1800" spc="-20" dirty="0">
                <a:solidFill>
                  <a:srgbClr val="313D47"/>
                </a:solidFill>
                <a:latin typeface="Verdana"/>
                <a:cs typeface="Verdana"/>
              </a:rPr>
              <a:t>ağır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yüklerin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59" y="4108196"/>
            <a:ext cx="5814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taşınmasında</a:t>
            </a:r>
            <a:r>
              <a:rPr sz="1800" spc="-7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sağlık</a:t>
            </a:r>
            <a:r>
              <a:rPr sz="1800" spc="-2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-3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güvenlik</a:t>
            </a:r>
            <a:r>
              <a:rPr sz="1800" spc="-3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önlemlerine</a:t>
            </a:r>
            <a:r>
              <a:rPr sz="1800" spc="-4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uyun.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455" y="743712"/>
            <a:ext cx="2176272" cy="19339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73167" y="708659"/>
            <a:ext cx="2133599" cy="196900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4244" y="458723"/>
            <a:ext cx="3573378" cy="4215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9792" y="910926"/>
            <a:ext cx="2355850" cy="1288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>
              <a:lnSpc>
                <a:spcPct val="114999"/>
              </a:lnSpc>
              <a:spcBef>
                <a:spcPts val="105"/>
              </a:spcBef>
              <a:buClr>
                <a:srgbClr val="7C858B"/>
              </a:buClr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dirty="0"/>
              <a:t>	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Sorumlu</a:t>
            </a:r>
            <a:r>
              <a:rPr sz="1800" spc="-7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-10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görevli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olmadığınız</a:t>
            </a:r>
            <a:r>
              <a:rPr sz="1800" spc="8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hiç</a:t>
            </a:r>
            <a:r>
              <a:rPr sz="1800" spc="6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13D47"/>
                </a:solidFill>
                <a:latin typeface="Verdana"/>
                <a:cs typeface="Verdana"/>
              </a:rPr>
              <a:t>bir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makine</a:t>
            </a:r>
            <a:r>
              <a:rPr sz="1800" spc="-7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-6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aleti</a:t>
            </a:r>
            <a:r>
              <a:rPr sz="1800" spc="-7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13D47"/>
                </a:solidFill>
                <a:latin typeface="Verdana"/>
                <a:cs typeface="Verdana"/>
              </a:rPr>
              <a:t>asla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kullanmayın.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792" y="3119837"/>
            <a:ext cx="2729230" cy="1288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>
              <a:lnSpc>
                <a:spcPct val="114999"/>
              </a:lnSpc>
              <a:spcBef>
                <a:spcPts val="105"/>
              </a:spcBef>
              <a:buClr>
                <a:srgbClr val="7C858B"/>
              </a:buClr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	Yetkili</a:t>
            </a:r>
            <a:r>
              <a:rPr sz="1800" spc="-9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313D47"/>
                </a:solidFill>
                <a:latin typeface="Verdana"/>
                <a:cs typeface="Verdana"/>
              </a:rPr>
              <a:t>olduğunuz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makina</a:t>
            </a:r>
            <a:r>
              <a:rPr sz="1800" spc="-5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-4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tezgahları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çalıştırmadan</a:t>
            </a:r>
            <a:r>
              <a:rPr sz="1800" spc="6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13D47"/>
                </a:solidFill>
                <a:latin typeface="Verdana"/>
                <a:cs typeface="Verdana"/>
              </a:rPr>
              <a:t>önce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çevrenizi</a:t>
            </a:r>
            <a:r>
              <a:rPr sz="1800" spc="-5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kontrol</a:t>
            </a:r>
            <a:r>
              <a:rPr sz="1800" spc="-6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13D47"/>
                </a:solidFill>
                <a:latin typeface="Verdana"/>
                <a:cs typeface="Verdana"/>
              </a:rPr>
              <a:t>ediniz.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13410" y="125431"/>
            <a:ext cx="3361054" cy="9728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>
              <a:lnSpc>
                <a:spcPct val="114999"/>
              </a:lnSpc>
              <a:spcBef>
                <a:spcPts val="105"/>
              </a:spcBef>
              <a:buClr>
                <a:srgbClr val="7C858B"/>
              </a:buClr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dirty="0"/>
              <a:t>	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Sorumlu</a:t>
            </a:r>
            <a:r>
              <a:rPr sz="1800" spc="-7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-10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görevli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olmadığınız</a:t>
            </a:r>
            <a:r>
              <a:rPr sz="1800" spc="1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hiç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bir</a:t>
            </a:r>
            <a:r>
              <a:rPr sz="1800" spc="-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kaldırma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ekipmanını</a:t>
            </a:r>
            <a:r>
              <a:rPr sz="1800" spc="1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313D47"/>
                </a:solidFill>
                <a:latin typeface="Verdana"/>
                <a:cs typeface="Verdana"/>
              </a:rPr>
              <a:t>asla</a:t>
            </a:r>
            <a:r>
              <a:rPr sz="1800" spc="1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kullanmayın.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410" y="1703959"/>
            <a:ext cx="299021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>
              <a:lnSpc>
                <a:spcPct val="114999"/>
              </a:lnSpc>
              <a:spcBef>
                <a:spcPts val="100"/>
              </a:spcBef>
              <a:buClr>
                <a:srgbClr val="7C858B"/>
              </a:buClr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	Kaldırılan/taşınan</a:t>
            </a:r>
            <a:r>
              <a:rPr sz="1800" spc="-17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yükün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yakınında</a:t>
            </a:r>
            <a:r>
              <a:rPr sz="1800" spc="-12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-13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altında bulunmayın.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1653" y="125431"/>
            <a:ext cx="2964180" cy="6572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425"/>
              </a:spcBef>
              <a:buClr>
                <a:srgbClr val="7C858B"/>
              </a:buClr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Aracın</a:t>
            </a:r>
            <a:r>
              <a:rPr sz="1800" spc="-8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313D47"/>
                </a:solidFill>
                <a:latin typeface="Verdana"/>
                <a:cs typeface="Verdana"/>
              </a:rPr>
              <a:t>ve</a:t>
            </a:r>
            <a:r>
              <a:rPr sz="1800" spc="-8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yükün</a:t>
            </a:r>
            <a:r>
              <a:rPr sz="1800" spc="-7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üzerine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kesinlikle</a:t>
            </a:r>
            <a:r>
              <a:rPr sz="1800" spc="-14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çıkmayın.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1653" y="1388491"/>
            <a:ext cx="268922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>
              <a:lnSpc>
                <a:spcPct val="114999"/>
              </a:lnSpc>
              <a:spcBef>
                <a:spcPts val="100"/>
              </a:spcBef>
              <a:buClr>
                <a:srgbClr val="7C858B"/>
              </a:buClr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	Forklift</a:t>
            </a:r>
            <a:r>
              <a:rPr sz="1800" spc="-105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güzargahında </a:t>
            </a:r>
            <a:r>
              <a:rPr sz="1800" dirty="0">
                <a:solidFill>
                  <a:srgbClr val="313D47"/>
                </a:solidFill>
                <a:latin typeface="Verdana"/>
                <a:cs typeface="Verdana"/>
              </a:rPr>
              <a:t>kesinlikle</a:t>
            </a:r>
            <a:r>
              <a:rPr sz="1800" spc="-140" dirty="0">
                <a:solidFill>
                  <a:srgbClr val="313D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13D47"/>
                </a:solidFill>
                <a:latin typeface="Verdana"/>
                <a:cs typeface="Verdana"/>
              </a:rPr>
              <a:t>dolaşmayın.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" y="2403348"/>
            <a:ext cx="2496312" cy="24460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8991" y="2726435"/>
            <a:ext cx="2543556" cy="179984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6388" y="996061"/>
            <a:ext cx="6433185" cy="513080"/>
            <a:chOff x="1326388" y="996061"/>
            <a:chExt cx="6433185" cy="513080"/>
          </a:xfrm>
        </p:grpSpPr>
        <p:sp>
          <p:nvSpPr>
            <p:cNvPr id="4" name="object 4"/>
            <p:cNvSpPr/>
            <p:nvPr/>
          </p:nvSpPr>
          <p:spPr>
            <a:xfrm>
              <a:off x="1332738" y="1002411"/>
              <a:ext cx="6420485" cy="487680"/>
            </a:xfrm>
            <a:custGeom>
              <a:avLst/>
              <a:gdLst/>
              <a:ahLst/>
              <a:cxnLst/>
              <a:rect l="l" t="t" r="r" b="b"/>
              <a:pathLst>
                <a:path w="6420484" h="487680">
                  <a:moveTo>
                    <a:pt x="6420231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6420231" y="487679"/>
                  </a:lnTo>
                  <a:lnTo>
                    <a:pt x="6420231" y="0"/>
                  </a:lnTo>
                  <a:close/>
                </a:path>
              </a:pathLst>
            </a:custGeom>
            <a:solidFill>
              <a:srgbClr val="00A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6388" y="996061"/>
              <a:ext cx="6433185" cy="513080"/>
            </a:xfrm>
            <a:custGeom>
              <a:avLst/>
              <a:gdLst/>
              <a:ahLst/>
              <a:cxnLst/>
              <a:rect l="l" t="t" r="r" b="b"/>
              <a:pathLst>
                <a:path w="6433184" h="513080">
                  <a:moveTo>
                    <a:pt x="6350" y="0"/>
                  </a:moveTo>
                  <a:lnTo>
                    <a:pt x="6350" y="513079"/>
                  </a:lnTo>
                </a:path>
                <a:path w="6433184" h="513080">
                  <a:moveTo>
                    <a:pt x="6426581" y="0"/>
                  </a:moveTo>
                  <a:lnTo>
                    <a:pt x="6426581" y="513079"/>
                  </a:lnTo>
                </a:path>
                <a:path w="6433184" h="513080">
                  <a:moveTo>
                    <a:pt x="0" y="6350"/>
                  </a:moveTo>
                  <a:lnTo>
                    <a:pt x="6432931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6388" y="1490091"/>
              <a:ext cx="6433185" cy="0"/>
            </a:xfrm>
            <a:custGeom>
              <a:avLst/>
              <a:gdLst/>
              <a:ahLst/>
              <a:cxnLst/>
              <a:rect l="l" t="t" r="r" b="b"/>
              <a:pathLst>
                <a:path w="6433184">
                  <a:moveTo>
                    <a:pt x="0" y="0"/>
                  </a:moveTo>
                  <a:lnTo>
                    <a:pt x="643293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9088" y="1018743"/>
            <a:ext cx="640778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600" b="1" spc="105" dirty="0">
                <a:solidFill>
                  <a:srgbClr val="FFFFFF"/>
                </a:solidFill>
                <a:latin typeface="Tahoma"/>
                <a:cs typeface="Tahoma"/>
              </a:rPr>
              <a:t>KVKK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2738" y="3285235"/>
            <a:ext cx="6444615" cy="674370"/>
          </a:xfrm>
          <a:prstGeom prst="rect">
            <a:avLst/>
          </a:prstGeom>
          <a:solidFill>
            <a:srgbClr val="00707C"/>
          </a:solidFill>
          <a:ln w="12700">
            <a:solidFill>
              <a:srgbClr val="FFAB4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KİŞİSEL</a:t>
            </a:r>
            <a:r>
              <a:rPr sz="140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VERİLEN</a:t>
            </a:r>
            <a:r>
              <a:rPr sz="1400" b="1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KORUNMASI</a:t>
            </a:r>
            <a:r>
              <a:rPr sz="1400" b="1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KANUNU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9889" y="445134"/>
            <a:ext cx="171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00A88F"/>
                </a:solidFill>
              </a:rPr>
              <a:t>KURALLAR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681329" y="1085240"/>
            <a:ext cx="3390900" cy="226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 algn="just">
              <a:lnSpc>
                <a:spcPct val="114999"/>
              </a:lnSpc>
              <a:spcBef>
                <a:spcPts val="100"/>
              </a:spcBef>
              <a:buSzPct val="75000"/>
              <a:buFont typeface="Times New Roman"/>
              <a:buChar char="●"/>
              <a:tabLst>
                <a:tab pos="316865" algn="l"/>
              </a:tabLst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Kişisel</a:t>
            </a:r>
            <a:r>
              <a:rPr sz="1600" spc="345" dirty="0">
                <a:solidFill>
                  <a:srgbClr val="7C858B"/>
                </a:solidFill>
                <a:latin typeface="Verdana"/>
                <a:cs typeface="Verdana"/>
              </a:rPr>
              <a:t>  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verileriniz,</a:t>
            </a:r>
            <a:r>
              <a:rPr sz="1600" spc="350" dirty="0">
                <a:solidFill>
                  <a:srgbClr val="7C858B"/>
                </a:solidFill>
                <a:latin typeface="Verdana"/>
                <a:cs typeface="Verdana"/>
              </a:rPr>
              <a:t>   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ilgili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mevzuat</a:t>
            </a:r>
            <a:r>
              <a:rPr sz="1600" spc="3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hükümleri</a:t>
            </a:r>
            <a:r>
              <a:rPr sz="1600" spc="2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600" spc="2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Şirket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politika</a:t>
            </a:r>
            <a:r>
              <a:rPr sz="1600" spc="30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305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prosedürlerinde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belirtilen</a:t>
            </a:r>
            <a:r>
              <a:rPr sz="1600" spc="47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hükümlere</a:t>
            </a:r>
            <a:r>
              <a:rPr sz="1600" spc="48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aykırı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olarak</a:t>
            </a:r>
            <a:r>
              <a:rPr sz="1600" spc="2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Şirket</a:t>
            </a:r>
            <a:r>
              <a:rPr sz="1600" spc="2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dışında</a:t>
            </a:r>
            <a:r>
              <a:rPr sz="1600" spc="2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7C858B"/>
                </a:solidFill>
                <a:latin typeface="Verdana"/>
                <a:cs typeface="Verdana"/>
              </a:rPr>
              <a:t>üçüncü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taraflar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paylaşılmayacak</a:t>
            </a:r>
            <a:r>
              <a:rPr sz="16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yasal</a:t>
            </a:r>
            <a:r>
              <a:rPr sz="1600" spc="17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mevzuatlar</a:t>
            </a:r>
            <a:r>
              <a:rPr sz="1600" spc="165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600" spc="165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Şirket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politika</a:t>
            </a:r>
            <a:r>
              <a:rPr sz="1600" spc="300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305" dirty="0">
                <a:solidFill>
                  <a:srgbClr val="7C858B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prosedürlerinde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9069" y="3329436"/>
            <a:ext cx="850900" cy="5861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amaçlar</a:t>
            </a:r>
            <a:endParaRPr sz="1600">
              <a:latin typeface="Verdana"/>
              <a:cs typeface="Verdana"/>
            </a:endParaRPr>
          </a:p>
          <a:p>
            <a:pPr marL="111125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surette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129" y="3329436"/>
            <a:ext cx="2021839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  <a:tabLst>
                <a:tab pos="1259205" algn="l"/>
                <a:tab pos="1570355" algn="l"/>
              </a:tabLst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düzenlenmiş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olan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dışında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hiçbir kullanılmayacak, işlenmeyecek arşivlenmeyecektir.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3809" y="4207865"/>
            <a:ext cx="257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7952" y="797051"/>
            <a:ext cx="422910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1053" y="146685"/>
            <a:ext cx="26701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A88F"/>
                </a:solidFill>
              </a:rPr>
              <a:t>SİZLERDEN</a:t>
            </a:r>
            <a:endParaRPr sz="2200"/>
          </a:p>
          <a:p>
            <a:pPr marL="12700">
              <a:lnSpc>
                <a:spcPct val="100000"/>
              </a:lnSpc>
            </a:pPr>
            <a:r>
              <a:rPr sz="2200" spc="-35" dirty="0">
                <a:solidFill>
                  <a:srgbClr val="00A88F"/>
                </a:solidFill>
              </a:rPr>
              <a:t>BEKLENTİLERİMİZ;</a:t>
            </a:r>
            <a:endParaRPr sz="22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230" marR="5080" indent="-304165" algn="just">
              <a:lnSpc>
                <a:spcPct val="114999"/>
              </a:lnSpc>
              <a:spcBef>
                <a:spcPts val="95"/>
              </a:spcBef>
              <a:buSzPct val="75000"/>
              <a:buFont typeface="Times New Roman"/>
              <a:buChar char="●"/>
              <a:tabLst>
                <a:tab pos="317500" algn="l"/>
              </a:tabLst>
            </a:pPr>
            <a:r>
              <a:rPr dirty="0"/>
              <a:t>Görev</a:t>
            </a:r>
            <a:r>
              <a:rPr spc="340" dirty="0"/>
              <a:t>    </a:t>
            </a:r>
            <a:r>
              <a:rPr dirty="0"/>
              <a:t>ve</a:t>
            </a:r>
            <a:r>
              <a:rPr spc="340" dirty="0"/>
              <a:t>    </a:t>
            </a:r>
            <a:r>
              <a:rPr spc="-10" dirty="0"/>
              <a:t>sorumluluklarınız 	</a:t>
            </a:r>
            <a:r>
              <a:rPr dirty="0"/>
              <a:t>nedeniyle</a:t>
            </a:r>
            <a:r>
              <a:rPr spc="-35" dirty="0"/>
              <a:t> </a:t>
            </a:r>
            <a:r>
              <a:rPr dirty="0"/>
              <a:t>şirkete</a:t>
            </a:r>
            <a:r>
              <a:rPr spc="-20" dirty="0"/>
              <a:t> </a:t>
            </a:r>
            <a:r>
              <a:rPr dirty="0"/>
              <a:t>ait</a:t>
            </a:r>
            <a:r>
              <a:rPr spc="-25" dirty="0"/>
              <a:t> </a:t>
            </a:r>
            <a:r>
              <a:rPr dirty="0"/>
              <a:t>her</a:t>
            </a:r>
            <a:r>
              <a:rPr spc="-35" dirty="0"/>
              <a:t> </a:t>
            </a:r>
            <a:r>
              <a:rPr dirty="0"/>
              <a:t>türlü</a:t>
            </a:r>
            <a:r>
              <a:rPr spc="-25" dirty="0"/>
              <a:t> </a:t>
            </a:r>
            <a:r>
              <a:rPr spc="-10" dirty="0"/>
              <a:t>bilgi 	</a:t>
            </a:r>
            <a:r>
              <a:rPr dirty="0"/>
              <a:t>ve</a:t>
            </a:r>
            <a:r>
              <a:rPr spc="390" dirty="0"/>
              <a:t>  </a:t>
            </a:r>
            <a:r>
              <a:rPr dirty="0"/>
              <a:t>belgelerin</a:t>
            </a:r>
            <a:r>
              <a:rPr spc="400" dirty="0"/>
              <a:t>  </a:t>
            </a:r>
            <a:r>
              <a:rPr dirty="0"/>
              <a:t>korunması,</a:t>
            </a:r>
            <a:r>
              <a:rPr spc="405" dirty="0"/>
              <a:t>  </a:t>
            </a:r>
            <a:r>
              <a:rPr spc="-10" dirty="0"/>
              <a:t>gizli 	</a:t>
            </a:r>
            <a:r>
              <a:rPr dirty="0"/>
              <a:t>tutulmasını</a:t>
            </a:r>
            <a:r>
              <a:rPr spc="240" dirty="0"/>
              <a:t>    </a:t>
            </a:r>
            <a:r>
              <a:rPr dirty="0"/>
              <a:t>ve</a:t>
            </a:r>
            <a:r>
              <a:rPr spc="235" dirty="0"/>
              <a:t>    </a:t>
            </a:r>
            <a:r>
              <a:rPr spc="-10" dirty="0"/>
              <a:t>saklanmasını 	sağlamak,</a:t>
            </a:r>
          </a:p>
          <a:p>
            <a:pPr>
              <a:lnSpc>
                <a:spcPct val="100000"/>
              </a:lnSpc>
              <a:spcBef>
                <a:spcPts val="555"/>
              </a:spcBef>
              <a:buClr>
                <a:srgbClr val="7C858B"/>
              </a:buClr>
              <a:buFont typeface="Times New Roman"/>
              <a:buChar char="●"/>
            </a:pPr>
            <a:endParaRPr spc="-10" dirty="0"/>
          </a:p>
          <a:p>
            <a:pPr marL="317500" indent="-304800">
              <a:lnSpc>
                <a:spcPct val="100000"/>
              </a:lnSpc>
              <a:buSzPct val="75000"/>
              <a:buFont typeface="Times New Roman"/>
              <a:buChar char="●"/>
              <a:tabLst>
                <a:tab pos="317500" algn="l"/>
              </a:tabLst>
            </a:pPr>
            <a:r>
              <a:rPr spc="55" dirty="0"/>
              <a:t>Üçüncü</a:t>
            </a:r>
            <a:r>
              <a:rPr spc="180" dirty="0"/>
              <a:t> </a:t>
            </a:r>
            <a:r>
              <a:rPr dirty="0"/>
              <a:t>kişilerle</a:t>
            </a:r>
            <a:r>
              <a:rPr spc="180" dirty="0"/>
              <a:t> </a:t>
            </a:r>
            <a:r>
              <a:rPr dirty="0"/>
              <a:t>paylaşılmasını</a:t>
            </a:r>
            <a:r>
              <a:rPr spc="190" dirty="0"/>
              <a:t> </a:t>
            </a:r>
            <a:r>
              <a:rPr spc="-25" dirty="0"/>
              <a:t>ve</a:t>
            </a:r>
          </a:p>
          <a:p>
            <a:pPr marL="317500">
              <a:lnSpc>
                <a:spcPct val="100000"/>
              </a:lnSpc>
              <a:spcBef>
                <a:spcPts val="290"/>
              </a:spcBef>
            </a:pPr>
            <a:r>
              <a:rPr dirty="0"/>
              <a:t>aktarılmasını</a:t>
            </a:r>
            <a:r>
              <a:rPr spc="-135" dirty="0"/>
              <a:t> </a:t>
            </a:r>
            <a:r>
              <a:rPr spc="-10" dirty="0"/>
              <a:t>engellemek,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1148" y="3496259"/>
            <a:ext cx="161099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4999"/>
              </a:lnSpc>
              <a:spcBef>
                <a:spcPts val="100"/>
              </a:spcBef>
              <a:buSzPct val="75000"/>
              <a:buFont typeface="Times New Roman"/>
              <a:buChar char="●"/>
              <a:tabLst>
                <a:tab pos="317500" algn="l"/>
              </a:tabLst>
            </a:pPr>
            <a:r>
              <a:rPr sz="1600" spc="45" dirty="0">
                <a:solidFill>
                  <a:srgbClr val="7C858B"/>
                </a:solidFill>
                <a:latin typeface="Verdana"/>
                <a:cs typeface="Verdana"/>
              </a:rPr>
              <a:t>Üçüncü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tanınmasına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9659" y="3496259"/>
            <a:ext cx="1054735" cy="5867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kişisel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olabilecek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6329" y="4094175"/>
            <a:ext cx="1394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8075" algn="l"/>
              </a:tabLst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herhangi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bir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2982" y="3496259"/>
            <a:ext cx="94805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14999"/>
              </a:lnSpc>
              <a:spcBef>
                <a:spcPts val="100"/>
              </a:spcBef>
            </a:pP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tarafların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neden bilgiyi,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3543" y="4094175"/>
            <a:ext cx="1219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1815" algn="l"/>
                <a:tab pos="946785" algn="l"/>
              </a:tabLst>
            </a:pP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sesi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ya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	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da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6329" y="4336800"/>
            <a:ext cx="3566795" cy="5873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görüntüyü</a:t>
            </a:r>
            <a:r>
              <a:rPr sz="1600" spc="2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vermemek</a:t>
            </a:r>
            <a:r>
              <a:rPr sz="1600" spc="1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600" spc="2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sosyal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paylaşımlarda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bulunmamak.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34211"/>
            <a:ext cx="5387339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8929" y="2185542"/>
            <a:ext cx="2054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FFFFFF"/>
                </a:solidFill>
                <a:latin typeface="Verdana"/>
                <a:cs typeface="Verdana"/>
              </a:rPr>
              <a:t>ÇEVRE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POLİTİKAMIZ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3373" y="264667"/>
            <a:ext cx="5497830" cy="458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İçinde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yaşadığımız</a:t>
            </a:r>
            <a:r>
              <a:rPr sz="13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çevreyi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korumak</a:t>
            </a:r>
            <a:r>
              <a:rPr sz="13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devamlılığını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sağlamak</a:t>
            </a:r>
            <a:r>
              <a:rPr sz="13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için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faaliyetlerimizin</a:t>
            </a:r>
            <a:r>
              <a:rPr sz="13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yürütülmesi</a:t>
            </a:r>
            <a:r>
              <a:rPr sz="13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esnasında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çevreye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olumsuz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etkilerimizi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tespit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eder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olası</a:t>
            </a:r>
            <a:r>
              <a:rPr sz="13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tehlikeleri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atıklarımızı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kontrol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altına</a:t>
            </a:r>
            <a:r>
              <a:rPr sz="1300" spc="-1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alırız.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Atıklarımızı</a:t>
            </a:r>
            <a:r>
              <a:rPr sz="1300" spc="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kaynağında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7C858B"/>
                </a:solidFill>
                <a:latin typeface="Verdana"/>
                <a:cs typeface="Verdana"/>
              </a:rPr>
              <a:t>ayırarak</a:t>
            </a:r>
            <a:r>
              <a:rPr sz="13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55" dirty="0">
                <a:solidFill>
                  <a:srgbClr val="7C858B"/>
                </a:solidFill>
                <a:latin typeface="Verdana"/>
                <a:cs typeface="Verdana"/>
              </a:rPr>
              <a:t>mümkün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olduğunca</a:t>
            </a:r>
            <a:r>
              <a:rPr sz="13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geri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dönüşüm/geri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kazanım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3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bertaraflarını</a:t>
            </a:r>
            <a:r>
              <a:rPr sz="13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sağlarız.</a:t>
            </a:r>
            <a:endParaRPr sz="1300">
              <a:latin typeface="Verdana"/>
              <a:cs typeface="Verdana"/>
            </a:endParaRPr>
          </a:p>
          <a:p>
            <a:pPr marL="12700" marR="33655">
              <a:lnSpc>
                <a:spcPct val="100000"/>
              </a:lnSpc>
            </a:pP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Doğal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kaynakların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kontrollü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kullanılması,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3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tüketiminin,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hava,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su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toprak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kirlenmesini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en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7C858B"/>
                </a:solidFill>
                <a:latin typeface="Verdana"/>
                <a:cs typeface="Verdana"/>
              </a:rPr>
              <a:t>aza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indirgenmesi</a:t>
            </a:r>
            <a:r>
              <a:rPr sz="13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yürürlükte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olan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çevre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kanun,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yönetmelik,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mevzuat</a:t>
            </a:r>
            <a:r>
              <a:rPr sz="13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düzenlemelere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uyarız.</a:t>
            </a:r>
            <a:endParaRPr sz="1300">
              <a:latin typeface="Verdana"/>
              <a:cs typeface="Verdana"/>
            </a:endParaRPr>
          </a:p>
          <a:p>
            <a:pPr marL="12700" marR="79375">
              <a:lnSpc>
                <a:spcPct val="100000"/>
              </a:lnSpc>
            </a:pP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Çevre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kirliliğin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önlenmesine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öncelik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vererek,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 çevre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duyarlılığını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benimser</a:t>
            </a:r>
            <a:r>
              <a:rPr sz="13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7C858B"/>
                </a:solidFill>
                <a:latin typeface="Verdana"/>
                <a:cs typeface="Verdana"/>
              </a:rPr>
              <a:t>yaygınlaştırırız.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Çevre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bilincinin,</a:t>
            </a:r>
            <a:r>
              <a:rPr sz="13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sadece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çalışanlarımızca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değil,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misafirlerimiz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tarafından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da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benimsenmesi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için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etkinlikler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düzenler,</a:t>
            </a:r>
            <a:r>
              <a:rPr sz="1300" spc="-35" dirty="0">
                <a:solidFill>
                  <a:srgbClr val="7C858B"/>
                </a:solidFill>
                <a:latin typeface="Verdana"/>
                <a:cs typeface="Verdana"/>
              </a:rPr>
              <a:t> yerel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yönetimlerle</a:t>
            </a:r>
            <a:r>
              <a:rPr sz="13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işbirliği</a:t>
            </a:r>
            <a:r>
              <a:rPr sz="13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yaparak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doğada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çevrede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artı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değerler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yaratırız.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Çevre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kirliliğini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azaltabilmek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amacı</a:t>
            </a:r>
            <a:r>
              <a:rPr sz="13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çevre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dostu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ürünler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kullanmaya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çaba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gösteririz.</a:t>
            </a:r>
            <a:endParaRPr sz="1300">
              <a:latin typeface="Verdana"/>
              <a:cs typeface="Verdana"/>
            </a:endParaRPr>
          </a:p>
          <a:p>
            <a:pPr marL="12700" marR="162560">
              <a:lnSpc>
                <a:spcPct val="100000"/>
              </a:lnSpc>
            </a:pP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Yaptığımız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çalışmaların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sonuçlarını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nitel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nicel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olarak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ölçümler, sürekli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iyileştirmeyi</a:t>
            </a:r>
            <a:r>
              <a:rPr sz="13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hedefleriz.</a:t>
            </a:r>
            <a:endParaRPr sz="1300">
              <a:latin typeface="Verdana"/>
              <a:cs typeface="Verdana"/>
            </a:endParaRPr>
          </a:p>
          <a:p>
            <a:pPr marL="12700" marR="172720">
              <a:lnSpc>
                <a:spcPct val="100000"/>
              </a:lnSpc>
            </a:pP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Çevresel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şartları</a:t>
            </a:r>
            <a:r>
              <a:rPr sz="13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iyileştirerek</a:t>
            </a:r>
            <a:r>
              <a:rPr sz="130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çevreye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olumlu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etkileri</a:t>
            </a:r>
            <a:r>
              <a:rPr sz="13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arttırmayı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7C858B"/>
                </a:solidFill>
                <a:latin typeface="Verdana"/>
                <a:cs typeface="Verdana"/>
              </a:rPr>
              <a:t>ve çevreye</a:t>
            </a:r>
            <a:r>
              <a:rPr sz="13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olumsuz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etkileri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en</a:t>
            </a:r>
            <a:r>
              <a:rPr sz="13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7C858B"/>
                </a:solidFill>
                <a:latin typeface="Verdana"/>
                <a:cs typeface="Verdana"/>
              </a:rPr>
              <a:t>aza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indirmeyi</a:t>
            </a:r>
            <a:r>
              <a:rPr sz="13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sağlarız.</a:t>
            </a:r>
            <a:endParaRPr sz="1300">
              <a:latin typeface="Verdana"/>
              <a:cs typeface="Verdana"/>
            </a:endParaRPr>
          </a:p>
          <a:p>
            <a:pPr marL="12700" marR="636270">
              <a:lnSpc>
                <a:spcPct val="100000"/>
              </a:lnSpc>
            </a:pP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İklim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değişikliğinin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ekonomik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7C858B"/>
                </a:solidFill>
                <a:latin typeface="Verdana"/>
                <a:cs typeface="Verdana"/>
              </a:rPr>
              <a:t>sosyal</a:t>
            </a:r>
            <a:r>
              <a:rPr sz="13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refah</a:t>
            </a:r>
            <a:r>
              <a:rPr sz="13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3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büyüme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üzerindeki</a:t>
            </a:r>
            <a:r>
              <a:rPr sz="1300" spc="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bütüncül</a:t>
            </a:r>
            <a:r>
              <a:rPr sz="13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etkilerini</a:t>
            </a:r>
            <a:r>
              <a:rPr sz="13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dikkate</a:t>
            </a:r>
            <a:r>
              <a:rPr sz="130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alarak</a:t>
            </a:r>
            <a:r>
              <a:rPr sz="13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düşük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 karbon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salınımına</a:t>
            </a:r>
            <a:r>
              <a:rPr sz="13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geçişte</a:t>
            </a:r>
            <a:r>
              <a:rPr sz="13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7C858B"/>
                </a:solidFill>
                <a:latin typeface="Verdana"/>
                <a:cs typeface="Verdana"/>
              </a:rPr>
              <a:t>çaba</a:t>
            </a:r>
            <a:r>
              <a:rPr sz="13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7C858B"/>
                </a:solidFill>
                <a:latin typeface="Verdana"/>
                <a:cs typeface="Verdana"/>
              </a:rPr>
              <a:t>gösteririz.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7892" y="4787897"/>
            <a:ext cx="235872" cy="2362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6388" y="996061"/>
            <a:ext cx="6433185" cy="513080"/>
            <a:chOff x="1326388" y="996061"/>
            <a:chExt cx="6433185" cy="513080"/>
          </a:xfrm>
        </p:grpSpPr>
        <p:sp>
          <p:nvSpPr>
            <p:cNvPr id="4" name="object 4"/>
            <p:cNvSpPr/>
            <p:nvPr/>
          </p:nvSpPr>
          <p:spPr>
            <a:xfrm>
              <a:off x="1332738" y="1002411"/>
              <a:ext cx="6420485" cy="487680"/>
            </a:xfrm>
            <a:custGeom>
              <a:avLst/>
              <a:gdLst/>
              <a:ahLst/>
              <a:cxnLst/>
              <a:rect l="l" t="t" r="r" b="b"/>
              <a:pathLst>
                <a:path w="6420484" h="487680">
                  <a:moveTo>
                    <a:pt x="6420231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6420231" y="487679"/>
                  </a:lnTo>
                  <a:lnTo>
                    <a:pt x="6420231" y="0"/>
                  </a:lnTo>
                  <a:close/>
                </a:path>
              </a:pathLst>
            </a:custGeom>
            <a:solidFill>
              <a:srgbClr val="00A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6388" y="996061"/>
              <a:ext cx="6433185" cy="513080"/>
            </a:xfrm>
            <a:custGeom>
              <a:avLst/>
              <a:gdLst/>
              <a:ahLst/>
              <a:cxnLst/>
              <a:rect l="l" t="t" r="r" b="b"/>
              <a:pathLst>
                <a:path w="6433184" h="513080">
                  <a:moveTo>
                    <a:pt x="6350" y="0"/>
                  </a:moveTo>
                  <a:lnTo>
                    <a:pt x="6350" y="513079"/>
                  </a:lnTo>
                </a:path>
                <a:path w="6433184" h="513080">
                  <a:moveTo>
                    <a:pt x="6426581" y="0"/>
                  </a:moveTo>
                  <a:lnTo>
                    <a:pt x="6426581" y="513079"/>
                  </a:lnTo>
                </a:path>
                <a:path w="6433184" h="513080">
                  <a:moveTo>
                    <a:pt x="0" y="6350"/>
                  </a:moveTo>
                  <a:lnTo>
                    <a:pt x="6432931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6388" y="1490091"/>
              <a:ext cx="6433185" cy="0"/>
            </a:xfrm>
            <a:custGeom>
              <a:avLst/>
              <a:gdLst/>
              <a:ahLst/>
              <a:cxnLst/>
              <a:rect l="l" t="t" r="r" b="b"/>
              <a:pathLst>
                <a:path w="6433184">
                  <a:moveTo>
                    <a:pt x="0" y="0"/>
                  </a:moveTo>
                  <a:lnTo>
                    <a:pt x="643293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9088" y="1018743"/>
            <a:ext cx="640778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FFFFFF"/>
                </a:solidFill>
                <a:latin typeface="Tahoma"/>
                <a:cs typeface="Tahoma"/>
              </a:rPr>
              <a:t>HİJYEN</a:t>
            </a:r>
            <a:r>
              <a:rPr sz="2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165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ahoma"/>
                <a:cs typeface="Tahoma"/>
              </a:rPr>
              <a:t>SANİTASYON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2738" y="3285235"/>
            <a:ext cx="6444615" cy="674370"/>
          </a:xfrm>
          <a:prstGeom prst="rect">
            <a:avLst/>
          </a:prstGeom>
          <a:solidFill>
            <a:srgbClr val="00707C"/>
          </a:solidFill>
          <a:ln w="12700">
            <a:solidFill>
              <a:srgbClr val="FFAB4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10"/>
              </a:spcBef>
            </a:pPr>
            <a:r>
              <a:rPr sz="1400" b="1" spc="60" dirty="0">
                <a:solidFill>
                  <a:srgbClr val="FFFFFF"/>
                </a:solidFill>
                <a:latin typeface="Tahoma"/>
                <a:cs typeface="Tahoma"/>
              </a:rPr>
              <a:t>GENEL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HİJYEN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KURALLARI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Ellerimizi</a:t>
            </a:r>
            <a:r>
              <a:rPr spc="-140" dirty="0"/>
              <a:t> </a:t>
            </a:r>
            <a:r>
              <a:rPr spc="80" dirty="0"/>
              <a:t>Ne</a:t>
            </a:r>
            <a:r>
              <a:rPr spc="-155" dirty="0"/>
              <a:t> </a:t>
            </a:r>
            <a:r>
              <a:rPr dirty="0"/>
              <a:t>Zaman</a:t>
            </a:r>
            <a:r>
              <a:rPr spc="-150" dirty="0"/>
              <a:t> </a:t>
            </a:r>
            <a:r>
              <a:rPr spc="-10" dirty="0"/>
              <a:t>Yıkamalıyız?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5"/>
              </a:spcBef>
              <a:buSzPct val="82352"/>
              <a:buFont typeface="Times New Roman"/>
              <a:buChar char="●"/>
              <a:tabLst>
                <a:tab pos="329565" algn="l"/>
              </a:tabLst>
            </a:pPr>
            <a:r>
              <a:rPr spc="-10" dirty="0"/>
              <a:t>Çalışmaya</a:t>
            </a:r>
            <a:r>
              <a:rPr spc="-15" dirty="0"/>
              <a:t> </a:t>
            </a:r>
            <a:r>
              <a:rPr dirty="0"/>
              <a:t>başlamadan</a:t>
            </a:r>
            <a:r>
              <a:rPr spc="-75" dirty="0"/>
              <a:t> </a:t>
            </a:r>
            <a:r>
              <a:rPr spc="-10" dirty="0"/>
              <a:t>önce,</a:t>
            </a:r>
          </a:p>
          <a:p>
            <a:pPr marL="385445" indent="-372745">
              <a:lnSpc>
                <a:spcPct val="100000"/>
              </a:lnSpc>
              <a:spcBef>
                <a:spcPts val="100"/>
              </a:spcBef>
              <a:buSzPct val="82352"/>
              <a:buFont typeface="Times New Roman"/>
              <a:buChar char="●"/>
              <a:tabLst>
                <a:tab pos="385445" algn="l"/>
              </a:tabLst>
            </a:pPr>
            <a:r>
              <a:rPr spc="-10" dirty="0"/>
              <a:t>Tuvalete</a:t>
            </a:r>
            <a:r>
              <a:rPr spc="-70" dirty="0"/>
              <a:t> </a:t>
            </a:r>
            <a:r>
              <a:rPr dirty="0"/>
              <a:t>girdikten</a:t>
            </a:r>
            <a:r>
              <a:rPr spc="-20" dirty="0"/>
              <a:t> </a:t>
            </a:r>
            <a:r>
              <a:rPr spc="-10" dirty="0"/>
              <a:t>sonra,</a:t>
            </a:r>
          </a:p>
          <a:p>
            <a:pPr marL="329565" marR="5080" indent="-317500">
              <a:lnSpc>
                <a:spcPct val="105000"/>
              </a:lnSpc>
              <a:spcBef>
                <a:spcPts val="5"/>
              </a:spcBef>
              <a:buChar char="●"/>
              <a:tabLst>
                <a:tab pos="329565" algn="l"/>
                <a:tab pos="385445" algn="l"/>
              </a:tabLst>
            </a:pPr>
            <a:r>
              <a:rPr sz="1400" dirty="0">
                <a:latin typeface="Times New Roman"/>
                <a:cs typeface="Times New Roman"/>
              </a:rPr>
              <a:t>	</a:t>
            </a:r>
            <a:r>
              <a:rPr dirty="0"/>
              <a:t>Yüzle</a:t>
            </a:r>
            <a:r>
              <a:rPr spc="-125" dirty="0"/>
              <a:t> </a:t>
            </a:r>
            <a:r>
              <a:rPr spc="-105" dirty="0"/>
              <a:t>(saç,</a:t>
            </a:r>
            <a:r>
              <a:rPr spc="-100" dirty="0"/>
              <a:t> </a:t>
            </a:r>
            <a:r>
              <a:rPr spc="-10" dirty="0"/>
              <a:t>burun,</a:t>
            </a:r>
            <a:r>
              <a:rPr spc="-105" dirty="0"/>
              <a:t> </a:t>
            </a:r>
            <a:r>
              <a:rPr spc="-50" dirty="0"/>
              <a:t>ağız,</a:t>
            </a:r>
            <a:r>
              <a:rPr spc="-130" dirty="0"/>
              <a:t> </a:t>
            </a:r>
            <a:r>
              <a:rPr spc="-10" dirty="0"/>
              <a:t>kulak, </a:t>
            </a:r>
            <a:r>
              <a:rPr spc="-90" dirty="0"/>
              <a:t>vb.</a:t>
            </a:r>
            <a:r>
              <a:rPr spc="-125" dirty="0"/>
              <a:t> </a:t>
            </a:r>
            <a:r>
              <a:rPr spc="-225" dirty="0"/>
              <a:t>)</a:t>
            </a:r>
            <a:r>
              <a:rPr spc="-130" dirty="0"/>
              <a:t> </a:t>
            </a:r>
            <a:r>
              <a:rPr spc="-50" dirty="0"/>
              <a:t>veya</a:t>
            </a:r>
            <a:r>
              <a:rPr spc="-135" dirty="0"/>
              <a:t> </a:t>
            </a:r>
            <a:r>
              <a:rPr spc="45" dirty="0"/>
              <a:t>vücudun</a:t>
            </a:r>
            <a:r>
              <a:rPr spc="-130" dirty="0"/>
              <a:t> </a:t>
            </a:r>
            <a:r>
              <a:rPr spc="-10" dirty="0"/>
              <a:t>herhangi </a:t>
            </a:r>
            <a:r>
              <a:rPr dirty="0"/>
              <a:t>bir</a:t>
            </a:r>
            <a:r>
              <a:rPr spc="-30" dirty="0"/>
              <a:t> </a:t>
            </a:r>
            <a:r>
              <a:rPr spc="-35" dirty="0"/>
              <a:t>yeriyle</a:t>
            </a:r>
            <a:r>
              <a:rPr spc="-25" dirty="0"/>
              <a:t> </a:t>
            </a:r>
            <a:r>
              <a:rPr dirty="0"/>
              <a:t>temasından</a:t>
            </a:r>
            <a:r>
              <a:rPr spc="-80" dirty="0"/>
              <a:t> </a:t>
            </a:r>
            <a:r>
              <a:rPr spc="-10" dirty="0"/>
              <a:t>sonra,</a:t>
            </a:r>
            <a:endParaRPr sz="1400">
              <a:latin typeface="Times New Roman"/>
              <a:cs typeface="Times New Roman"/>
            </a:endParaRPr>
          </a:p>
          <a:p>
            <a:pPr marL="385445" indent="-372745">
              <a:lnSpc>
                <a:spcPct val="100000"/>
              </a:lnSpc>
              <a:spcBef>
                <a:spcPts val="100"/>
              </a:spcBef>
              <a:buSzPct val="82352"/>
              <a:buFont typeface="Times New Roman"/>
              <a:buChar char="●"/>
              <a:tabLst>
                <a:tab pos="385445" algn="l"/>
              </a:tabLst>
            </a:pPr>
            <a:r>
              <a:rPr dirty="0"/>
              <a:t>Ürün</a:t>
            </a:r>
            <a:r>
              <a:rPr spc="-30" dirty="0"/>
              <a:t> </a:t>
            </a:r>
            <a:r>
              <a:rPr spc="-10" dirty="0"/>
              <a:t>hazırlık</a:t>
            </a:r>
            <a:r>
              <a:rPr spc="-35" dirty="0"/>
              <a:t> </a:t>
            </a:r>
            <a:r>
              <a:rPr spc="-10" dirty="0"/>
              <a:t>işlemi</a:t>
            </a:r>
          </a:p>
          <a:p>
            <a:pPr marL="329565" marR="473075">
              <a:lnSpc>
                <a:spcPct val="105000"/>
              </a:lnSpc>
              <a:spcBef>
                <a:spcPts val="5"/>
              </a:spcBef>
            </a:pPr>
            <a:r>
              <a:rPr dirty="0"/>
              <a:t>öncesinde,</a:t>
            </a:r>
            <a:r>
              <a:rPr spc="-105" dirty="0"/>
              <a:t> </a:t>
            </a:r>
            <a:r>
              <a:rPr spc="-10" dirty="0"/>
              <a:t>sonrasında</a:t>
            </a:r>
            <a:r>
              <a:rPr spc="-95" dirty="0"/>
              <a:t> </a:t>
            </a:r>
            <a:r>
              <a:rPr spc="-25" dirty="0"/>
              <a:t>ve </a:t>
            </a:r>
            <a:r>
              <a:rPr dirty="0"/>
              <a:t>ürün</a:t>
            </a:r>
            <a:r>
              <a:rPr spc="-50" dirty="0"/>
              <a:t> </a:t>
            </a:r>
            <a:r>
              <a:rPr spc="-10" dirty="0"/>
              <a:t>hazırlık</a:t>
            </a:r>
            <a:r>
              <a:rPr spc="-40" dirty="0"/>
              <a:t> </a:t>
            </a:r>
            <a:r>
              <a:rPr spc="-10" dirty="0"/>
              <a:t>işlemi esnasında,</a:t>
            </a:r>
          </a:p>
          <a:p>
            <a:pPr marL="385445" indent="-372745">
              <a:lnSpc>
                <a:spcPct val="100000"/>
              </a:lnSpc>
              <a:spcBef>
                <a:spcPts val="95"/>
              </a:spcBef>
              <a:buSzPct val="82352"/>
              <a:buFont typeface="Times New Roman"/>
              <a:buChar char="●"/>
              <a:tabLst>
                <a:tab pos="385445" algn="l"/>
              </a:tabLst>
            </a:pPr>
            <a:r>
              <a:rPr dirty="0"/>
              <a:t>Çiğ</a:t>
            </a:r>
            <a:r>
              <a:rPr spc="-75" dirty="0"/>
              <a:t> </a:t>
            </a:r>
            <a:r>
              <a:rPr dirty="0"/>
              <a:t>gıdalara</a:t>
            </a:r>
            <a:r>
              <a:rPr spc="-75" dirty="0"/>
              <a:t> </a:t>
            </a:r>
            <a:r>
              <a:rPr spc="-10" dirty="0"/>
              <a:t>dokunulduktan</a:t>
            </a:r>
          </a:p>
          <a:p>
            <a:pPr marL="32956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sonra,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186" y="1201399"/>
            <a:ext cx="3284220" cy="36728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390"/>
              </a:spcBef>
              <a:buSzPct val="87500"/>
              <a:buFont typeface="Times New Roman"/>
              <a:buChar char="●"/>
              <a:tabLst>
                <a:tab pos="329565" algn="l"/>
              </a:tabLst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Çöp</a:t>
            </a:r>
            <a:r>
              <a:rPr sz="16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7C858B"/>
                </a:solidFill>
                <a:latin typeface="Verdana"/>
                <a:cs typeface="Verdana"/>
              </a:rPr>
              <a:t>kovası</a:t>
            </a:r>
            <a:r>
              <a:rPr sz="16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6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çöplere</a:t>
            </a:r>
            <a:endParaRPr sz="1600">
              <a:latin typeface="Verdana"/>
              <a:cs typeface="Verdana"/>
            </a:endParaRPr>
          </a:p>
          <a:p>
            <a:pPr marL="329565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dokunulduktan</a:t>
            </a:r>
            <a:r>
              <a:rPr sz="1600" spc="3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sonra,</a:t>
            </a:r>
            <a:endParaRPr sz="1600">
              <a:latin typeface="Verdana"/>
              <a:cs typeface="Verdana"/>
            </a:endParaRPr>
          </a:p>
          <a:p>
            <a:pPr marL="329565" marR="697230" indent="-317500">
              <a:lnSpc>
                <a:spcPct val="114999"/>
              </a:lnSpc>
              <a:buChar char="●"/>
              <a:tabLst>
                <a:tab pos="329565" algn="l"/>
                <a:tab pos="382905" algn="l"/>
              </a:tabLst>
            </a:pPr>
            <a:r>
              <a:rPr sz="1400" dirty="0">
                <a:solidFill>
                  <a:srgbClr val="7C858B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Kirli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malzemeye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dokunulduktan</a:t>
            </a:r>
            <a:r>
              <a:rPr sz="1600" spc="3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7C858B"/>
                </a:solidFill>
                <a:latin typeface="Verdana"/>
                <a:cs typeface="Verdana"/>
              </a:rPr>
              <a:t>sonra,</a:t>
            </a:r>
            <a:endParaRPr sz="1600">
              <a:latin typeface="Verdana"/>
              <a:cs typeface="Verdana"/>
            </a:endParaRPr>
          </a:p>
          <a:p>
            <a:pPr marL="382905" indent="-370205">
              <a:lnSpc>
                <a:spcPct val="100000"/>
              </a:lnSpc>
              <a:spcBef>
                <a:spcPts val="295"/>
              </a:spcBef>
              <a:buSzPct val="87500"/>
              <a:buFont typeface="Times New Roman"/>
              <a:buChar char="●"/>
              <a:tabLst>
                <a:tab pos="382905" algn="l"/>
              </a:tabLst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Mendil</a:t>
            </a:r>
            <a:r>
              <a:rPr sz="1600" spc="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Kullanıldıktan</a:t>
            </a:r>
            <a:r>
              <a:rPr sz="1600" spc="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sonra,</a:t>
            </a:r>
            <a:endParaRPr sz="1600">
              <a:latin typeface="Verdana"/>
              <a:cs typeface="Verdana"/>
            </a:endParaRPr>
          </a:p>
          <a:p>
            <a:pPr marL="329565" marR="42545" indent="-317500">
              <a:lnSpc>
                <a:spcPct val="114999"/>
              </a:lnSpc>
              <a:buChar char="●"/>
              <a:tabLst>
                <a:tab pos="329565" algn="l"/>
                <a:tab pos="382905" algn="l"/>
              </a:tabLst>
            </a:pPr>
            <a:r>
              <a:rPr sz="1400" dirty="0">
                <a:solidFill>
                  <a:srgbClr val="7C858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Dinlenme</a:t>
            </a:r>
            <a:r>
              <a:rPr sz="1600" spc="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aralarından</a:t>
            </a:r>
            <a:r>
              <a:rPr sz="1600" spc="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sonra 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işe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dönüldüğünde,</a:t>
            </a:r>
            <a:endParaRPr sz="1600">
              <a:latin typeface="Verdana"/>
              <a:cs typeface="Verdana"/>
            </a:endParaRPr>
          </a:p>
          <a:p>
            <a:pPr marL="382905" indent="-370205">
              <a:lnSpc>
                <a:spcPct val="100000"/>
              </a:lnSpc>
              <a:spcBef>
                <a:spcPts val="285"/>
              </a:spcBef>
              <a:buSzPct val="87500"/>
              <a:buFont typeface="Times New Roman"/>
              <a:buChar char="●"/>
              <a:tabLst>
                <a:tab pos="382905" algn="l"/>
              </a:tabLst>
            </a:pP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Eldiven</a:t>
            </a:r>
            <a:r>
              <a:rPr sz="1600" spc="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kullanımından</a:t>
            </a:r>
            <a:r>
              <a:rPr sz="1600" spc="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7C858B"/>
                </a:solidFill>
                <a:latin typeface="Verdana"/>
                <a:cs typeface="Verdana"/>
              </a:rPr>
              <a:t>önce,</a:t>
            </a:r>
            <a:endParaRPr sz="1600">
              <a:latin typeface="Verdana"/>
              <a:cs typeface="Verdana"/>
            </a:endParaRPr>
          </a:p>
          <a:p>
            <a:pPr marL="329565" marR="191135" indent="-317500">
              <a:lnSpc>
                <a:spcPct val="114999"/>
              </a:lnSpc>
              <a:spcBef>
                <a:spcPts val="5"/>
              </a:spcBef>
              <a:buChar char="●"/>
              <a:tabLst>
                <a:tab pos="329565" algn="l"/>
                <a:tab pos="382905" algn="l"/>
              </a:tabLst>
            </a:pPr>
            <a:r>
              <a:rPr sz="1400" dirty="0">
                <a:solidFill>
                  <a:srgbClr val="7C858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Ekipman</a:t>
            </a:r>
            <a:r>
              <a:rPr sz="1600" spc="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600" spc="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yüzeylerin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temizlik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600" dirty="0">
                <a:solidFill>
                  <a:srgbClr val="7C858B"/>
                </a:solidFill>
                <a:latin typeface="Verdana"/>
                <a:cs typeface="Verdana"/>
              </a:rPr>
              <a:t>dezenfeksiyonundan</a:t>
            </a:r>
            <a:r>
              <a:rPr sz="1600" spc="2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sonra eller</a:t>
            </a:r>
            <a:r>
              <a:rPr sz="16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7C858B"/>
                </a:solidFill>
                <a:latin typeface="Verdana"/>
                <a:cs typeface="Verdana"/>
              </a:rPr>
              <a:t>yıkanır</a:t>
            </a:r>
            <a:r>
              <a:rPr sz="16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6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C858B"/>
                </a:solidFill>
                <a:latin typeface="Verdana"/>
                <a:cs typeface="Verdana"/>
              </a:rPr>
              <a:t>dezenfekte edilir.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572000" cy="5143500"/>
            <a:chOff x="0" y="0"/>
            <a:chExt cx="4572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024" y="611123"/>
              <a:ext cx="2700528" cy="359968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11123"/>
            <a:ext cx="2700528" cy="3599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572000" cy="5143500"/>
            <a:chOff x="0" y="0"/>
            <a:chExt cx="4572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1" y="611123"/>
              <a:ext cx="2700528" cy="359968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18744"/>
            <a:ext cx="2700528" cy="35996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572000" cy="5143500"/>
            <a:chOff x="0" y="0"/>
            <a:chExt cx="4572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1" y="653795"/>
              <a:ext cx="2700528" cy="360121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33983"/>
            <a:ext cx="2700528" cy="3599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3940" y="4762500"/>
            <a:ext cx="426720" cy="3657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8929" y="2001977"/>
            <a:ext cx="205486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ENERJİ VERİMLİLİĞİ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POLİTİKAMIZ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91559" y="338709"/>
            <a:ext cx="508254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7C858B"/>
                </a:solidFill>
              </a:rPr>
              <a:t>Enerji</a:t>
            </a:r>
            <a:r>
              <a:rPr sz="1500" spc="-75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tüketimlerini</a:t>
            </a:r>
            <a:r>
              <a:rPr sz="1500" spc="-95" dirty="0">
                <a:solidFill>
                  <a:srgbClr val="7C858B"/>
                </a:solidFill>
              </a:rPr>
              <a:t> </a:t>
            </a:r>
            <a:r>
              <a:rPr sz="1500" spc="-45" dirty="0">
                <a:solidFill>
                  <a:srgbClr val="7C858B"/>
                </a:solidFill>
              </a:rPr>
              <a:t>izleyerek,</a:t>
            </a:r>
            <a:r>
              <a:rPr sz="1500" spc="-80" dirty="0">
                <a:solidFill>
                  <a:srgbClr val="7C858B"/>
                </a:solidFill>
              </a:rPr>
              <a:t> </a:t>
            </a:r>
            <a:r>
              <a:rPr sz="1500" spc="-25" dirty="0">
                <a:solidFill>
                  <a:srgbClr val="7C858B"/>
                </a:solidFill>
              </a:rPr>
              <a:t>tasarruf</a:t>
            </a:r>
            <a:r>
              <a:rPr sz="1500" spc="-20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edebileceğimiz </a:t>
            </a:r>
            <a:r>
              <a:rPr sz="1500" dirty="0">
                <a:solidFill>
                  <a:srgbClr val="7C858B"/>
                </a:solidFill>
              </a:rPr>
              <a:t>noktaları</a:t>
            </a:r>
            <a:r>
              <a:rPr sz="1500" spc="-100" dirty="0">
                <a:solidFill>
                  <a:srgbClr val="7C858B"/>
                </a:solidFill>
              </a:rPr>
              <a:t> </a:t>
            </a:r>
            <a:r>
              <a:rPr sz="1500" spc="-35" dirty="0">
                <a:solidFill>
                  <a:srgbClr val="7C858B"/>
                </a:solidFill>
              </a:rPr>
              <a:t>belirler,</a:t>
            </a:r>
            <a:r>
              <a:rPr sz="1500" spc="-125" dirty="0">
                <a:solidFill>
                  <a:srgbClr val="7C858B"/>
                </a:solidFill>
              </a:rPr>
              <a:t> </a:t>
            </a:r>
            <a:r>
              <a:rPr sz="1500" spc="65" dirty="0">
                <a:solidFill>
                  <a:srgbClr val="7C858B"/>
                </a:solidFill>
              </a:rPr>
              <a:t>bu</a:t>
            </a:r>
            <a:r>
              <a:rPr sz="1500" spc="-70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konuda</a:t>
            </a:r>
            <a:r>
              <a:rPr sz="1500" spc="-70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hedefleri</a:t>
            </a:r>
            <a:r>
              <a:rPr sz="1500" spc="-114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oluşturur</a:t>
            </a:r>
            <a:r>
              <a:rPr sz="1500" spc="-60" dirty="0">
                <a:solidFill>
                  <a:srgbClr val="7C858B"/>
                </a:solidFill>
              </a:rPr>
              <a:t> </a:t>
            </a:r>
            <a:r>
              <a:rPr sz="1500" spc="-25" dirty="0">
                <a:solidFill>
                  <a:srgbClr val="7C858B"/>
                </a:solidFill>
              </a:rPr>
              <a:t>ve </a:t>
            </a:r>
            <a:r>
              <a:rPr sz="1500" spc="-10" dirty="0">
                <a:solidFill>
                  <a:srgbClr val="7C858B"/>
                </a:solidFill>
              </a:rPr>
              <a:t>çalışanlarımızı</a:t>
            </a:r>
            <a:r>
              <a:rPr sz="1500" spc="-65" dirty="0">
                <a:solidFill>
                  <a:srgbClr val="7C858B"/>
                </a:solidFill>
              </a:rPr>
              <a:t> </a:t>
            </a:r>
            <a:r>
              <a:rPr sz="1500" spc="-20" dirty="0">
                <a:solidFill>
                  <a:srgbClr val="7C858B"/>
                </a:solidFill>
              </a:rPr>
              <a:t>enerji</a:t>
            </a:r>
            <a:r>
              <a:rPr sz="1500" spc="-75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verimliliği</a:t>
            </a:r>
            <a:r>
              <a:rPr sz="1500" spc="-65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konusunda</a:t>
            </a:r>
            <a:r>
              <a:rPr sz="1500" spc="-35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eğitim </a:t>
            </a:r>
            <a:r>
              <a:rPr sz="1500" dirty="0">
                <a:solidFill>
                  <a:srgbClr val="7C858B"/>
                </a:solidFill>
              </a:rPr>
              <a:t>programları</a:t>
            </a:r>
            <a:r>
              <a:rPr sz="1500" spc="-114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ile</a:t>
            </a:r>
            <a:r>
              <a:rPr sz="1500" spc="-100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bilinçlendiririz.</a:t>
            </a:r>
            <a:r>
              <a:rPr sz="1500" spc="-105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Hassasiyetlerimizi </a:t>
            </a:r>
            <a:r>
              <a:rPr sz="1500" dirty="0">
                <a:solidFill>
                  <a:srgbClr val="7C858B"/>
                </a:solidFill>
              </a:rPr>
              <a:t>çalışanlarımızın</a:t>
            </a:r>
            <a:r>
              <a:rPr sz="1500" spc="-114" dirty="0">
                <a:solidFill>
                  <a:srgbClr val="7C858B"/>
                </a:solidFill>
              </a:rPr>
              <a:t> </a:t>
            </a:r>
            <a:r>
              <a:rPr sz="1500" spc="-30" dirty="0">
                <a:solidFill>
                  <a:srgbClr val="7C858B"/>
                </a:solidFill>
              </a:rPr>
              <a:t>yanısıra</a:t>
            </a:r>
            <a:r>
              <a:rPr sz="1500" spc="-100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paydaşlarımıza</a:t>
            </a:r>
            <a:r>
              <a:rPr sz="1500" spc="-125" dirty="0">
                <a:solidFill>
                  <a:srgbClr val="7C858B"/>
                </a:solidFill>
              </a:rPr>
              <a:t> </a:t>
            </a:r>
            <a:r>
              <a:rPr sz="1500" dirty="0">
                <a:solidFill>
                  <a:srgbClr val="7C858B"/>
                </a:solidFill>
              </a:rPr>
              <a:t>da</a:t>
            </a:r>
            <a:r>
              <a:rPr sz="1500" spc="-75" dirty="0">
                <a:solidFill>
                  <a:srgbClr val="7C858B"/>
                </a:solidFill>
              </a:rPr>
              <a:t> </a:t>
            </a:r>
            <a:r>
              <a:rPr sz="1500" spc="-10" dirty="0">
                <a:solidFill>
                  <a:srgbClr val="7C858B"/>
                </a:solidFill>
              </a:rPr>
              <a:t>iletiriz.</a:t>
            </a:r>
            <a:endParaRPr sz="1500"/>
          </a:p>
        </p:txBody>
      </p:sp>
      <p:sp>
        <p:nvSpPr>
          <p:cNvPr id="8" name="object 8"/>
          <p:cNvSpPr txBox="1"/>
          <p:nvPr/>
        </p:nvSpPr>
        <p:spPr>
          <a:xfrm>
            <a:off x="3591559" y="1482090"/>
            <a:ext cx="515302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Kullandığımız</a:t>
            </a:r>
            <a:r>
              <a:rPr sz="150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enerjiyi</a:t>
            </a:r>
            <a:r>
              <a:rPr sz="15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öngörülebilir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500" spc="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izlenebilir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şekilde</a:t>
            </a:r>
            <a:r>
              <a:rPr sz="1500" spc="-1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kayıt</a:t>
            </a:r>
            <a:r>
              <a:rPr sz="15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altına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7C858B"/>
                </a:solidFill>
                <a:latin typeface="Verdana"/>
                <a:cs typeface="Verdana"/>
              </a:rPr>
              <a:t>alırız</a:t>
            </a:r>
            <a:r>
              <a:rPr sz="15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5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sürekli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7C858B"/>
                </a:solidFill>
                <a:latin typeface="Verdana"/>
                <a:cs typeface="Verdana"/>
              </a:rPr>
              <a:t>iyileştirerek</a:t>
            </a:r>
            <a:r>
              <a:rPr sz="1500" spc="-1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gözden 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geçiririz.</a:t>
            </a:r>
            <a:r>
              <a:rPr sz="15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5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performanslarını</a:t>
            </a:r>
            <a:r>
              <a:rPr sz="15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ölçer</a:t>
            </a:r>
            <a:r>
              <a:rPr sz="15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sürekli iyileştiririz.</a:t>
            </a:r>
            <a:endParaRPr sz="1500">
              <a:latin typeface="Verdana"/>
              <a:cs typeface="Verdana"/>
            </a:endParaRPr>
          </a:p>
          <a:p>
            <a:pPr marL="12700" marR="501650">
              <a:lnSpc>
                <a:spcPct val="100000"/>
              </a:lnSpc>
            </a:pP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İhtiyacımız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doğrultusunda,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5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performansını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etkileyen</a:t>
            </a:r>
            <a:r>
              <a:rPr sz="15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verimli</a:t>
            </a:r>
            <a:r>
              <a:rPr sz="15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ürün</a:t>
            </a:r>
            <a:r>
              <a:rPr sz="150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50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hizmetleri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tercih</a:t>
            </a:r>
            <a:r>
              <a:rPr sz="15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ederiz.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Doğal</a:t>
            </a:r>
            <a:r>
              <a:rPr sz="150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kaynaklardan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üreterek</a:t>
            </a:r>
            <a:r>
              <a:rPr sz="15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sera</a:t>
            </a:r>
            <a:r>
              <a:rPr sz="150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gazı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emisyonunu</a:t>
            </a:r>
            <a:r>
              <a:rPr sz="15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da</a:t>
            </a:r>
            <a:r>
              <a:rPr sz="15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en</a:t>
            </a:r>
            <a:r>
              <a:rPr sz="150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aza</a:t>
            </a:r>
            <a:r>
              <a:rPr sz="150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indirmeyi</a:t>
            </a:r>
            <a:r>
              <a:rPr sz="15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hedefleyerek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çevreye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gönüllü</a:t>
            </a:r>
            <a:r>
              <a:rPr sz="150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katkı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sağlarız.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7C858B"/>
                </a:solidFill>
                <a:latin typeface="Verdana"/>
                <a:cs typeface="Verdana"/>
              </a:rPr>
              <a:t>verimliliği,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performansı,</a:t>
            </a:r>
            <a:r>
              <a:rPr sz="15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500" spc="-1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kullanımı</a:t>
            </a:r>
            <a:r>
              <a:rPr sz="1500" spc="5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tüketimlerimize</a:t>
            </a:r>
            <a:r>
              <a:rPr sz="1500" spc="-1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ilişkin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tabi</a:t>
            </a:r>
            <a:r>
              <a:rPr sz="15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7C858B"/>
                </a:solidFill>
                <a:latin typeface="Verdana"/>
                <a:cs typeface="Verdana"/>
              </a:rPr>
              <a:t>olduğumuz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yasal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şartlar ile</a:t>
            </a:r>
            <a:r>
              <a:rPr sz="15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diğer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standartları</a:t>
            </a:r>
            <a:r>
              <a:rPr sz="150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uygulanabilir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hale</a:t>
            </a:r>
            <a:r>
              <a:rPr sz="150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getiririz.</a:t>
            </a:r>
            <a:endParaRPr sz="1500">
              <a:latin typeface="Verdana"/>
              <a:cs typeface="Verdana"/>
            </a:endParaRPr>
          </a:p>
          <a:p>
            <a:pPr marL="12700" marR="42799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Yenilenebilir</a:t>
            </a:r>
            <a:r>
              <a:rPr sz="1500" spc="-1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enerji</a:t>
            </a:r>
            <a:r>
              <a:rPr sz="1500" spc="-10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sistemlerini</a:t>
            </a:r>
            <a:r>
              <a:rPr sz="150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7C858B"/>
                </a:solidFill>
                <a:latin typeface="Verdana"/>
                <a:cs typeface="Verdana"/>
              </a:rPr>
              <a:t>fiziki</a:t>
            </a:r>
            <a:r>
              <a:rPr sz="150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koşullarımıza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uygun</a:t>
            </a:r>
            <a:r>
              <a:rPr sz="150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olarak</a:t>
            </a:r>
            <a:r>
              <a:rPr sz="150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entegre</a:t>
            </a:r>
            <a:r>
              <a:rPr sz="150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etmeye</a:t>
            </a:r>
            <a:r>
              <a:rPr sz="150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7C858B"/>
                </a:solidFill>
                <a:latin typeface="Verdana"/>
                <a:cs typeface="Verdana"/>
              </a:rPr>
              <a:t>çaba</a:t>
            </a:r>
            <a:r>
              <a:rPr sz="150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7C858B"/>
                </a:solidFill>
                <a:latin typeface="Verdana"/>
                <a:cs typeface="Verdana"/>
              </a:rPr>
              <a:t>gösteririz.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85316"/>
            <a:ext cx="3291840" cy="23835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63940" y="4762500"/>
            <a:ext cx="426720" cy="365760"/>
            <a:chOff x="8663940" y="4762500"/>
            <a:chExt cx="426720" cy="365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892" y="4787897"/>
              <a:ext cx="235872" cy="236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3940" y="4762500"/>
              <a:ext cx="426720" cy="3657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8929" y="2001977"/>
            <a:ext cx="205486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ÇOCUK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HAKLARI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POLİTİKAMIZ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0275" y="273558"/>
            <a:ext cx="5295900" cy="4348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95" dirty="0">
                <a:solidFill>
                  <a:srgbClr val="7C858B"/>
                </a:solidFill>
                <a:latin typeface="Verdana"/>
                <a:cs typeface="Verdana"/>
              </a:rPr>
              <a:t>18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yaş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altı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60" dirty="0">
                <a:solidFill>
                  <a:srgbClr val="7C858B"/>
                </a:solidFill>
                <a:latin typeface="Verdana"/>
                <a:cs typeface="Verdana"/>
              </a:rPr>
              <a:t>tüm</a:t>
            </a:r>
            <a:r>
              <a:rPr sz="135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bireyleri</a:t>
            </a:r>
            <a:r>
              <a:rPr sz="135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</a:t>
            </a:r>
            <a:r>
              <a:rPr sz="135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olarak</a:t>
            </a:r>
            <a:r>
              <a:rPr sz="135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görerek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haklarına</a:t>
            </a:r>
            <a:r>
              <a:rPr sz="1350" spc="-114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saygı</a:t>
            </a: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duyuyoruz.</a:t>
            </a:r>
            <a:endParaRPr sz="13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Çocuklarımızı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her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türlü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psikolojik,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fiziksel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70" dirty="0">
                <a:solidFill>
                  <a:srgbClr val="7C858B"/>
                </a:solidFill>
                <a:latin typeface="Verdana"/>
                <a:cs typeface="Verdana"/>
              </a:rPr>
              <a:t>vb.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sömürüye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karşı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korumayı</a:t>
            </a:r>
            <a:r>
              <a:rPr sz="1350" spc="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gözetmeyi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sorumluluğumuz</a:t>
            </a:r>
            <a:r>
              <a:rPr sz="1350" spc="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olarak</a:t>
            </a:r>
            <a:r>
              <a:rPr sz="1350" spc="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kabul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ederiz.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Konu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ilgili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sorumlu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olduklarını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paydaşlarımıza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da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aktarırız.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Ailelerin</a:t>
            </a:r>
            <a:r>
              <a:rPr sz="135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çocuklarına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karşı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tutum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davranışlarını</a:t>
            </a:r>
            <a:r>
              <a:rPr sz="135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izler,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çocuklarla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ilgili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şüpheli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eylemlere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şahit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olduğumuzda,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yerel 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yetkililere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ilgili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kuruluşlara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raporlanmasını</a:t>
            </a:r>
            <a:r>
              <a:rPr sz="1350" spc="-9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sağlarız.</a:t>
            </a:r>
            <a:endParaRPr sz="13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Otellerimizde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misafirlerimize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kendilerini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özel,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güvende,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rahatça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iletişim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kurarak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kendini</a:t>
            </a:r>
            <a:r>
              <a:rPr sz="135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ifade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edebileceği,</a:t>
            </a:r>
            <a:r>
              <a:rPr sz="1350" spc="-8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özgür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ve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eğlenceli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ortamlar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sunarız.</a:t>
            </a:r>
            <a:endParaRPr sz="1350">
              <a:latin typeface="Verdana"/>
              <a:cs typeface="Verdana"/>
            </a:endParaRPr>
          </a:p>
          <a:p>
            <a:pPr marL="12700" marR="369570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misafirlerimizin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her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fırsatta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başarılarını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takdir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eder, 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cesaretlendirir,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diğer</a:t>
            </a:r>
            <a:r>
              <a:rPr sz="135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çocuklar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ile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olan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iletişimlerini destekleriz.</a:t>
            </a:r>
            <a:endParaRPr sz="1350">
              <a:latin typeface="Verdana"/>
              <a:cs typeface="Verdana"/>
            </a:endParaRPr>
          </a:p>
          <a:p>
            <a:pPr marL="12700" marR="147955">
              <a:lnSpc>
                <a:spcPct val="100000"/>
              </a:lnSpc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Çocukları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emanet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aldığımız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ortamlarda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(oyun</a:t>
            </a:r>
            <a:r>
              <a:rPr sz="135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salonu,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çocuk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kulübü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95" dirty="0">
                <a:solidFill>
                  <a:srgbClr val="7C858B"/>
                </a:solidFill>
                <a:latin typeface="Verdana"/>
                <a:cs typeface="Verdana"/>
              </a:rPr>
              <a:t>vb.)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ailelerine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7C858B"/>
                </a:solidFill>
                <a:latin typeface="Verdana"/>
                <a:cs typeface="Verdana"/>
              </a:rPr>
              <a:t>veya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ailesinden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güvenilir</a:t>
            </a:r>
            <a:r>
              <a:rPr sz="1350" spc="-6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başka</a:t>
            </a:r>
            <a:r>
              <a:rPr sz="1350" spc="-7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bir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yetişkine</a:t>
            </a:r>
            <a:r>
              <a:rPr sz="1350" spc="-1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her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an</a:t>
            </a:r>
            <a:r>
              <a:rPr sz="1350" spc="-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ulaşabileceğimizi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taahhüt</a:t>
            </a:r>
            <a:r>
              <a:rPr sz="1350" spc="-5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ederiz.</a:t>
            </a:r>
            <a:endParaRPr sz="1350">
              <a:latin typeface="Verdana"/>
              <a:cs typeface="Verdana"/>
            </a:endParaRPr>
          </a:p>
          <a:p>
            <a:pPr marL="12700" marR="549275">
              <a:lnSpc>
                <a:spcPct val="100000"/>
              </a:lnSpc>
            </a:pP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Çalışanlarımıza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</a:t>
            </a:r>
            <a:r>
              <a:rPr sz="1350" spc="-2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hakları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2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korunması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konusunda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eğitimler</a:t>
            </a:r>
            <a:r>
              <a:rPr sz="1350" spc="1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veririz.</a:t>
            </a: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350" spc="55" dirty="0">
                <a:solidFill>
                  <a:srgbClr val="7C858B"/>
                </a:solidFill>
                <a:latin typeface="Verdana"/>
                <a:cs typeface="Verdana"/>
              </a:rPr>
              <a:t>Bulunduğumuz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ortamda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çocuk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korumaya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yönelik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her</a:t>
            </a:r>
            <a:r>
              <a:rPr sz="1350" spc="-3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türlü</a:t>
            </a: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organizasyon</a:t>
            </a:r>
            <a:r>
              <a:rPr sz="1350" spc="-10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4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etkinliklere</a:t>
            </a:r>
            <a:r>
              <a:rPr sz="1350" spc="-9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maddi</a:t>
            </a:r>
            <a:r>
              <a:rPr sz="1350" spc="-8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30" dirty="0">
                <a:solidFill>
                  <a:srgbClr val="7C858B"/>
                </a:solidFill>
                <a:latin typeface="Verdana"/>
                <a:cs typeface="Verdana"/>
              </a:rPr>
              <a:t>ve</a:t>
            </a:r>
            <a:r>
              <a:rPr sz="1350" spc="-55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manevi</a:t>
            </a:r>
            <a:r>
              <a:rPr sz="1350" spc="-7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7C858B"/>
                </a:solidFill>
                <a:latin typeface="Verdana"/>
                <a:cs typeface="Verdana"/>
              </a:rPr>
              <a:t>destek</a:t>
            </a:r>
            <a:r>
              <a:rPr sz="1350" spc="-60" dirty="0">
                <a:solidFill>
                  <a:srgbClr val="7C858B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7C858B"/>
                </a:solidFill>
                <a:latin typeface="Verdana"/>
                <a:cs typeface="Verdana"/>
              </a:rPr>
              <a:t>oluruz.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2667</Words>
  <Application>Microsoft Office PowerPoint</Application>
  <PresentationFormat>Özel</PresentationFormat>
  <Paragraphs>393</Paragraphs>
  <Slides>74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74</vt:i4>
      </vt:variant>
    </vt:vector>
  </HeadingPairs>
  <TitlesOfParts>
    <vt:vector size="75" baseType="lpstr">
      <vt:lpstr>Office Theme</vt:lpstr>
      <vt:lpstr>PowerPoint Sunusu</vt:lpstr>
      <vt:lpstr>PowerPoint Sunusu</vt:lpstr>
      <vt:lpstr>PowerPoint Sunusu</vt:lpstr>
      <vt:lpstr>POLİTİKALAR</vt:lpstr>
      <vt:lpstr>PowerPoint Sunusu</vt:lpstr>
      <vt:lpstr>Tarafsız yaklaşım ile, hiçbir ayrım gözetmeden misafir memnuniyetini en üst düzeyde tutmak amacı ile müşterilerimize taahhüt etmiş olduğumuz şartları yerine getiririz.</vt:lpstr>
      <vt:lpstr>PowerPoint Sunusu</vt:lpstr>
      <vt:lpstr>Enerji tüketimlerini izleyerek, tasarruf edebileceğimiz noktaları belirler, bu konuda hedefleri oluşturur ve çalışanlarımızı enerji verimliliği konusunda eğitim programları ile bilinçlendiririz. Hassasiyetlerimizi çalışanlarımızın yanısıra paydaşlarımıza da iletiriz.</vt:lpstr>
      <vt:lpstr>PowerPoint Sunusu</vt:lpstr>
      <vt:lpstr>Kültürel miraslarımıza sahip çıkarak, verilen</vt:lpstr>
      <vt:lpstr>PowerPoint Sunusu</vt:lpstr>
      <vt:lpstr>Cinsiyet, dil, ırk, yaş, fiziksel-psikolojik özel durumlar, sosyo-ekonomik durum, eğitim durumu, cinsel tercih, etnik köken, dini inanç, maluliyet, savunmasız gruplar vb. gibi konulardan doğan ayrımcılığa karşıyız.</vt:lpstr>
      <vt:lpstr>PowerPoint Sunusu</vt:lpstr>
      <vt:lpstr>PowerPoint Sunusu</vt:lpstr>
      <vt:lpstr>PowerPoint Sunusu</vt:lpstr>
      <vt:lpstr>DEĞERLERİMİZ</vt:lpstr>
      <vt:lpstr>DEĞERLERİMİZ</vt:lpstr>
      <vt:lpstr>DEĞERLERİMİZ</vt:lpstr>
      <vt:lpstr>Çalışma Saatleri</vt:lpstr>
      <vt:lpstr>Yasal Yükümlülükler</vt:lpstr>
      <vt:lpstr>Yasal Yükümlülükler</vt:lpstr>
      <vt:lpstr>Yasal Yükümlülükler</vt:lpstr>
      <vt:lpstr>Yasal Yükümlülükler</vt:lpstr>
      <vt:lpstr>SÜRDÜRÜLEBİLİRLİK</vt:lpstr>
      <vt:lpstr>ÇEVRE</vt:lpstr>
      <vt:lpstr>ÇEVREYE DUYARLILIK</vt:lpstr>
      <vt:lpstr>Sabahları aydınlatmaları açanlar</vt:lpstr>
      <vt:lpstr>PowerPoint Sunusu</vt:lpstr>
      <vt:lpstr>PowerPoint Sunusu</vt:lpstr>
      <vt:lpstr>Su Tüketimine Dikkat Edelim !</vt:lpstr>
      <vt:lpstr>Enerji Tasarrufuna Dikkat Edelim !</vt:lpstr>
      <vt:lpstr>Karbon Ayak İzi</vt:lpstr>
      <vt:lpstr>Karbon Ayak İzi Azaltılması İçin Destek Olmanızı İstiyoruz</vt:lpstr>
      <vt:lpstr>Toplu Taşıma</vt:lpstr>
      <vt:lpstr>PowerPoint Sunusu</vt:lpstr>
      <vt:lpstr>CİNSİYETE DAYALI İŞ BÖLÜMÜ VE CİNSİYET EŞİTSİZLİĞİ</vt:lpstr>
      <vt:lpstr>ÇOCUK VE SAVUNMASIZ GRUPLARA YÖNELİK İHMAL VE İSTİSMAR</vt:lpstr>
      <vt:lpstr>Şiddet Mağdurlarının Başvurabileceği Kurumlar</vt:lpstr>
      <vt:lpstr>İnsanlar Arasında Sosyal Eşitlik !</vt:lpstr>
      <vt:lpstr>Yerel Halk ve Tedarikçilerden Seçim Yapalım !</vt:lpstr>
      <vt:lpstr>Atıkları Doğru Ayrıştıralım !</vt:lpstr>
      <vt:lpstr>Pil AtIklarImIz</vt:lpstr>
      <vt:lpstr>Gıda İsrafını Önleyelim!</vt:lpstr>
      <vt:lpstr>AMBALAJ ATIKLARI NELERDİR?</vt:lpstr>
      <vt:lpstr>PowerPoint Sunusu</vt:lpstr>
      <vt:lpstr>AtIklarImIzI doğru ayrIştIralIm!</vt:lpstr>
      <vt:lpstr>SOSYAL, KÜLTÜREL</vt:lpstr>
      <vt:lpstr>İŞ SAĞLIĞI VE GÜVENLİĞİ</vt:lpstr>
      <vt:lpstr>Genel İSG KurallarI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Makine, el aleti, kesici delici alet, araç ve gereci kullanımı bittikten sonra ortada bırakmayın,  sağlam  olduğundan  emin olarak uygun yere kaldırın.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KVKK</vt:lpstr>
      <vt:lpstr>KURALLAR</vt:lpstr>
      <vt:lpstr>SİZLERDEN BEKLENTİLERİMİZ;</vt:lpstr>
      <vt:lpstr>HİJYEN VE SANİTASYON</vt:lpstr>
      <vt:lpstr>Ellerimizi Ne Zaman Yıkamalıyız?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Business Plan</dc:title>
  <dc:creator>Anıl Turan Yaşar</dc:creator>
  <cp:lastModifiedBy>HP</cp:lastModifiedBy>
  <cp:revision>9</cp:revision>
  <dcterms:created xsi:type="dcterms:W3CDTF">2024-12-26T09:30:27Z</dcterms:created>
  <dcterms:modified xsi:type="dcterms:W3CDTF">2025-02-27T06:33:44Z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Creator">
    <vt:lpwstr>Microsoft® PowerPoint® Microsoft 365 için</vt:lpwstr>
  </property>
  <property fmtid="{D5CDD505-2E9C-101B-9397-08002B2CF9AE}" pid="4" name="LastSaved">
    <vt:filetime>2024-12-26T00:00:00Z</vt:filetime>
  </property>
  <property fmtid="{D5CDD505-2E9C-101B-9397-08002B2CF9AE}" pid="5" name="Producer">
    <vt:lpwstr>3-Heights™ PDF Optimization Shell 6.3.1.5 (http://www.pdf-tools.com)</vt:lpwstr>
  </property>
</Properties>
</file>